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style2.xml" ContentType="application/vnd.ms-office.chartstyle+xml"/>
  <Override PartName="/ppt/charts/colors2.xml" ContentType="application/vnd.ms-office.chartcolorstyl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style3.xml" ContentType="application/vnd.ms-office.chartstyle+xml"/>
  <Override PartName="/ppt/charts/colors3.xml" ContentType="application/vnd.ms-office.chartcolorstyle+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style4.xml" ContentType="application/vnd.ms-office.chartstyle+xml"/>
  <Override PartName="/ppt/charts/colors4.xml" ContentType="application/vnd.ms-office.chartcolorstyle+xml"/>
  <Override PartName="/ppt/charts/chart25.xml" ContentType="application/vnd.openxmlformats-officedocument.drawingml.chart+xml"/>
  <Override PartName="/ppt/charts/style5.xml" ContentType="application/vnd.ms-office.chartstyle+xml"/>
  <Override PartName="/ppt/charts/colors5.xml" ContentType="application/vnd.ms-office.chartcolorstyle+xml"/>
  <Override PartName="/ppt/charts/chart26.xml" ContentType="application/vnd.openxmlformats-officedocument.drawingml.chart+xml"/>
  <Override PartName="/ppt/charts/style6.xml" ContentType="application/vnd.ms-office.chartstyle+xml"/>
  <Override PartName="/ppt/charts/colors6.xml" ContentType="application/vnd.ms-office.chartcolorstyle+xml"/>
  <Override PartName="/ppt/charts/chart2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6" r:id="rId2"/>
    <p:sldId id="1366" r:id="rId3"/>
    <p:sldId id="260" r:id="rId4"/>
    <p:sldId id="257" r:id="rId5"/>
    <p:sldId id="258" r:id="rId6"/>
    <p:sldId id="1368" r:id="rId7"/>
    <p:sldId id="1369" r:id="rId8"/>
    <p:sldId id="1370" r:id="rId9"/>
    <p:sldId id="1371" r:id="rId10"/>
    <p:sldId id="1372" r:id="rId11"/>
    <p:sldId id="1375" r:id="rId12"/>
    <p:sldId id="1376" r:id="rId13"/>
    <p:sldId id="1373" r:id="rId14"/>
    <p:sldId id="1377" r:id="rId15"/>
    <p:sldId id="1374" r:id="rId16"/>
    <p:sldId id="1378" r:id="rId17"/>
    <p:sldId id="1379" r:id="rId18"/>
    <p:sldId id="1380" r:id="rId19"/>
    <p:sldId id="1381" r:id="rId20"/>
    <p:sldId id="1382" r:id="rId21"/>
    <p:sldId id="1383" r:id="rId22"/>
    <p:sldId id="1384" r:id="rId23"/>
    <p:sldId id="1385" r:id="rId24"/>
    <p:sldId id="1386" r:id="rId25"/>
    <p:sldId id="1387" r:id="rId26"/>
    <p:sldId id="1388" r:id="rId27"/>
    <p:sldId id="1389" r:id="rId28"/>
    <p:sldId id="1390" r:id="rId29"/>
    <p:sldId id="1391" r:id="rId30"/>
    <p:sldId id="1392" r:id="rId31"/>
    <p:sldId id="1367" r:id="rId32"/>
    <p:sldId id="259" r:id="rId33"/>
    <p:sldId id="1394" r:id="rId34"/>
    <p:sldId id="1393" r:id="rId35"/>
    <p:sldId id="1395" r:id="rId36"/>
    <p:sldId id="1396" r:id="rId37"/>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hard Bernard" initials="RB" lastIdx="6" clrIdx="0">
    <p:extLst>
      <p:ext uri="{19B8F6BF-5375-455C-9EA6-DF929625EA0E}">
        <p15:presenceInfo xmlns:p15="http://schemas.microsoft.com/office/powerpoint/2012/main" userId="Richard Bernard" providerId="None"/>
      </p:ext>
    </p:extLst>
  </p:cmAuthor>
  <p:cmAuthor id="2" name="Esther Nichols" initials="EN" lastIdx="10" clrIdx="1">
    <p:extLst>
      <p:ext uri="{19B8F6BF-5375-455C-9EA6-DF929625EA0E}">
        <p15:presenceInfo xmlns:p15="http://schemas.microsoft.com/office/powerpoint/2012/main" userId="41394dbc772a5e1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snapToObjects="1">
      <p:cViewPr varScale="1">
        <p:scale>
          <a:sx n="128" d="100"/>
          <a:sy n="128" d="100"/>
        </p:scale>
        <p:origin x="1744" y="176"/>
      </p:cViewPr>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3.xml"/><Relationship Id="rId1" Type="http://schemas.microsoft.com/office/2011/relationships/chartStyle" Target="style3.xml"/></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4.xml"/><Relationship Id="rId1" Type="http://schemas.microsoft.com/office/2011/relationships/chartStyle" Target="style4.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5.xml"/><Relationship Id="rId1" Type="http://schemas.microsoft.com/office/2011/relationships/chartStyle" Target="style5.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6.xml"/><Relationship Id="rId1" Type="http://schemas.microsoft.com/office/2011/relationships/chartStyle" Target="style6.xml"/></Relationships>
</file>

<file path=ppt/charts/_rels/chart27.xml.rels><?xml version="1.0" encoding="UTF-8" standalone="yes"?>
<Relationships xmlns="http://schemas.openxmlformats.org/package/2006/relationships"><Relationship Id="rId3" Type="http://schemas.openxmlformats.org/officeDocument/2006/relationships/package" Target="../embeddings/Microsoft_Excel_Worksheet26.xlsx"/><Relationship Id="rId2" Type="http://schemas.microsoft.com/office/2011/relationships/chartColorStyle" Target="colors7.xml"/><Relationship Id="rId1" Type="http://schemas.microsoft.com/office/2011/relationships/chartStyle" Target="style7.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217388069749689"/>
          <c:y val="4.075062454584151E-2"/>
          <c:w val="0.54523288229595779"/>
          <c:h val="0.87934623619443331"/>
        </c:manualLayout>
      </c:layout>
      <c:barChart>
        <c:barDir val="bar"/>
        <c:grouping val="clustered"/>
        <c:varyColors val="0"/>
        <c:ser>
          <c:idx val="0"/>
          <c:order val="0"/>
          <c:tx>
            <c:strRef>
              <c:f>Sheet1!$B$1</c:f>
              <c:strCache>
                <c:ptCount val="1"/>
                <c:pt idx="0">
                  <c:v>Column1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C1E5-4370-BD8A-3EE6965751BF}"/>
              </c:ext>
            </c:extLst>
          </c:dPt>
          <c:dPt>
            <c:idx val="2"/>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3-C1E5-4370-BD8A-3EE6965751BF}"/>
              </c:ext>
            </c:extLst>
          </c:dPt>
          <c:dPt>
            <c:idx val="4"/>
            <c:invertIfNegative val="0"/>
            <c:bubble3D val="0"/>
            <c:spPr>
              <a:solidFill>
                <a:schemeClr val="accent4"/>
              </a:solidFill>
              <a:ln>
                <a:noFill/>
              </a:ln>
              <a:effectLst/>
            </c:spPr>
            <c:extLst>
              <c:ext xmlns:c16="http://schemas.microsoft.com/office/drawing/2014/chart" uri="{C3380CC4-5D6E-409C-BE32-E72D297353CC}">
                <c16:uniqueId val="{00000007-C1E5-4370-BD8A-3EE6965751BF}"/>
              </c:ext>
            </c:extLst>
          </c:dPt>
          <c:dPt>
            <c:idx val="8"/>
            <c:invertIfNegative val="0"/>
            <c:bubble3D val="0"/>
            <c:spPr>
              <a:solidFill>
                <a:schemeClr val="accent6"/>
              </a:solidFill>
              <a:ln>
                <a:noFill/>
              </a:ln>
              <a:effectLst/>
            </c:spPr>
            <c:extLst>
              <c:ext xmlns:c16="http://schemas.microsoft.com/office/drawing/2014/chart" uri="{C3380CC4-5D6E-409C-BE32-E72D297353CC}">
                <c16:uniqueId val="{0000000D-C1E5-4370-BD8A-3EE6965751BF}"/>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Excellent</c:v>
                </c:pt>
                <c:pt idx="1">
                  <c:v>Good</c:v>
                </c:pt>
                <c:pt idx="2">
                  <c:v>Just fair</c:v>
                </c:pt>
                <c:pt idx="4">
                  <c:v>Poor</c:v>
                </c:pt>
              </c:strCache>
            </c:strRef>
          </c:cat>
          <c:val>
            <c:numRef>
              <c:f>Sheet1!$B$2:$B$6</c:f>
              <c:numCache>
                <c:formatCode>0%</c:formatCode>
                <c:ptCount val="5"/>
                <c:pt idx="0">
                  <c:v>0.18</c:v>
                </c:pt>
                <c:pt idx="1">
                  <c:v>0.57999999999999996</c:v>
                </c:pt>
                <c:pt idx="2">
                  <c:v>0.21</c:v>
                </c:pt>
                <c:pt idx="4">
                  <c:v>0.02</c:v>
                </c:pt>
              </c:numCache>
            </c:numRef>
          </c:val>
          <c:extLst>
            <c:ext xmlns:c16="http://schemas.microsoft.com/office/drawing/2014/chart" uri="{C3380CC4-5D6E-409C-BE32-E72D297353CC}">
              <c16:uniqueId val="{0000000E-C1E5-4370-BD8A-3EE6965751BF}"/>
            </c:ext>
          </c:extLst>
        </c:ser>
        <c:dLbls>
          <c:showLegendKey val="0"/>
          <c:showVal val="0"/>
          <c:showCatName val="0"/>
          <c:showSerName val="0"/>
          <c:showPercent val="0"/>
          <c:showBubbleSize val="0"/>
        </c:dLbls>
        <c:gapWidth val="31"/>
        <c:axId val="249318424"/>
        <c:axId val="249318816"/>
      </c:barChart>
      <c:catAx>
        <c:axId val="249318424"/>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249318816"/>
        <c:crosses val="autoZero"/>
        <c:auto val="1"/>
        <c:lblAlgn val="ctr"/>
        <c:lblOffset val="100"/>
        <c:noMultiLvlLbl val="0"/>
      </c:catAx>
      <c:valAx>
        <c:axId val="249318816"/>
        <c:scaling>
          <c:orientation val="minMax"/>
        </c:scaling>
        <c:delete val="1"/>
        <c:axPos val="b"/>
        <c:numFmt formatCode="0%" sourceLinked="0"/>
        <c:majorTickMark val="out"/>
        <c:minorTickMark val="none"/>
        <c:tickLblPos val="nextTo"/>
        <c:crossAx val="249318424"/>
        <c:crosses val="max"/>
        <c:crossBetween val="between"/>
        <c:majorUnit val="0.15000000000000002"/>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890998919252741"/>
          <c:y val="7.6354972828397968E-2"/>
          <c:w val="0.50064965563515085"/>
          <c:h val="0.85695921727439273"/>
        </c:manualLayout>
      </c:layout>
      <c:barChart>
        <c:barDir val="bar"/>
        <c:grouping val="stacked"/>
        <c:varyColors val="0"/>
        <c:ser>
          <c:idx val="0"/>
          <c:order val="0"/>
          <c:tx>
            <c:strRef>
              <c:f>Sheet1!$B$1</c:f>
              <c:strCache>
                <c:ptCount val="1"/>
                <c:pt idx="0">
                  <c:v>Excellent/Good</c:v>
                </c:pt>
              </c:strCache>
            </c:strRef>
          </c:tx>
          <c:spPr>
            <a:solidFill>
              <a:schemeClr val="accent1"/>
            </a:solidFill>
            <a:ln>
              <a:noFill/>
            </a:ln>
          </c:spPr>
          <c:invertIfNegative val="0"/>
          <c:dPt>
            <c:idx val="0"/>
            <c:invertIfNegative val="0"/>
            <c:bubble3D val="0"/>
            <c:extLst>
              <c:ext xmlns:c16="http://schemas.microsoft.com/office/drawing/2014/chart" uri="{C3380CC4-5D6E-409C-BE32-E72D297353CC}">
                <c16:uniqueId val="{00000000-6B97-44F0-9A6C-4A22D799146E}"/>
              </c:ext>
            </c:extLst>
          </c:dPt>
          <c:dPt>
            <c:idx val="1"/>
            <c:invertIfNegative val="0"/>
            <c:bubble3D val="0"/>
            <c:extLst>
              <c:ext xmlns:c16="http://schemas.microsoft.com/office/drawing/2014/chart" uri="{C3380CC4-5D6E-409C-BE32-E72D297353CC}">
                <c16:uniqueId val="{00000001-6B97-44F0-9A6C-4A22D799146E}"/>
              </c:ext>
            </c:extLst>
          </c:dPt>
          <c:dPt>
            <c:idx val="2"/>
            <c:invertIfNegative val="0"/>
            <c:bubble3D val="0"/>
            <c:extLst>
              <c:ext xmlns:c16="http://schemas.microsoft.com/office/drawing/2014/chart" uri="{C3380CC4-5D6E-409C-BE32-E72D297353CC}">
                <c16:uniqueId val="{00000002-6B97-44F0-9A6C-4A22D799146E}"/>
              </c:ext>
            </c:extLst>
          </c:dPt>
          <c:dPt>
            <c:idx val="3"/>
            <c:invertIfNegative val="0"/>
            <c:bubble3D val="0"/>
            <c:extLst>
              <c:ext xmlns:c16="http://schemas.microsoft.com/office/drawing/2014/chart" uri="{C3380CC4-5D6E-409C-BE32-E72D297353CC}">
                <c16:uniqueId val="{00000003-6B97-44F0-9A6C-4A22D799146E}"/>
              </c:ext>
            </c:extLst>
          </c:dPt>
          <c:dPt>
            <c:idx val="4"/>
            <c:invertIfNegative val="0"/>
            <c:bubble3D val="0"/>
            <c:extLst>
              <c:ext xmlns:c16="http://schemas.microsoft.com/office/drawing/2014/chart" uri="{C3380CC4-5D6E-409C-BE32-E72D297353CC}">
                <c16:uniqueId val="{00000004-6B97-44F0-9A6C-4A22D799146E}"/>
              </c:ext>
            </c:extLst>
          </c:dPt>
          <c:dPt>
            <c:idx val="5"/>
            <c:invertIfNegative val="0"/>
            <c:bubble3D val="0"/>
            <c:extLst>
              <c:ext xmlns:c16="http://schemas.microsoft.com/office/drawing/2014/chart" uri="{C3380CC4-5D6E-409C-BE32-E72D297353CC}">
                <c16:uniqueId val="{00000005-6B97-44F0-9A6C-4A22D799146E}"/>
              </c:ext>
            </c:extLst>
          </c:dPt>
          <c:dPt>
            <c:idx val="6"/>
            <c:invertIfNegative val="0"/>
            <c:bubble3D val="0"/>
            <c:extLst>
              <c:ext xmlns:c16="http://schemas.microsoft.com/office/drawing/2014/chart" uri="{C3380CC4-5D6E-409C-BE32-E72D297353CC}">
                <c16:uniqueId val="{00000006-6B97-44F0-9A6C-4A22D799146E}"/>
              </c:ext>
            </c:extLst>
          </c:dPt>
          <c:dPt>
            <c:idx val="7"/>
            <c:invertIfNegative val="0"/>
            <c:bubble3D val="0"/>
            <c:extLst>
              <c:ext xmlns:c16="http://schemas.microsoft.com/office/drawing/2014/chart" uri="{C3380CC4-5D6E-409C-BE32-E72D297353CC}">
                <c16:uniqueId val="{00000007-6B97-44F0-9A6C-4A22D799146E}"/>
              </c:ext>
            </c:extLst>
          </c:dPt>
          <c:dPt>
            <c:idx val="8"/>
            <c:invertIfNegative val="0"/>
            <c:bubble3D val="0"/>
            <c:extLst>
              <c:ext xmlns:c16="http://schemas.microsoft.com/office/drawing/2014/chart" uri="{C3380CC4-5D6E-409C-BE32-E72D297353CC}">
                <c16:uniqueId val="{00000008-6B97-44F0-9A6C-4A22D799146E}"/>
              </c:ext>
            </c:extLst>
          </c:dPt>
          <c:dPt>
            <c:idx val="9"/>
            <c:invertIfNegative val="0"/>
            <c:bubble3D val="0"/>
            <c:extLst>
              <c:ext xmlns:c16="http://schemas.microsoft.com/office/drawing/2014/chart" uri="{C3380CC4-5D6E-409C-BE32-E72D297353CC}">
                <c16:uniqueId val="{00000009-6B97-44F0-9A6C-4A22D799146E}"/>
              </c:ext>
            </c:extLst>
          </c:dPt>
          <c:dPt>
            <c:idx val="10"/>
            <c:invertIfNegative val="0"/>
            <c:bubble3D val="0"/>
            <c:extLst>
              <c:ext xmlns:c16="http://schemas.microsoft.com/office/drawing/2014/chart" uri="{C3380CC4-5D6E-409C-BE32-E72D297353CC}">
                <c16:uniqueId val="{0000000A-6B97-44F0-9A6C-4A22D799146E}"/>
              </c:ext>
            </c:extLst>
          </c:dPt>
          <c:dPt>
            <c:idx val="12"/>
            <c:invertIfNegative val="0"/>
            <c:bubble3D val="0"/>
            <c:extLst>
              <c:ext xmlns:c16="http://schemas.microsoft.com/office/drawing/2014/chart" uri="{C3380CC4-5D6E-409C-BE32-E72D297353CC}">
                <c16:uniqueId val="{0000000B-6B97-44F0-9A6C-4A22D799146E}"/>
              </c:ext>
            </c:extLst>
          </c:dPt>
          <c:dPt>
            <c:idx val="18"/>
            <c:invertIfNegative val="0"/>
            <c:bubble3D val="0"/>
            <c:extLst>
              <c:ext xmlns:c16="http://schemas.microsoft.com/office/drawing/2014/chart" uri="{C3380CC4-5D6E-409C-BE32-E72D297353CC}">
                <c16:uniqueId val="{0000000C-6B97-44F0-9A6C-4A22D799146E}"/>
              </c:ext>
            </c:extLst>
          </c:dPt>
          <c:dLbls>
            <c:spPr>
              <a:noFill/>
              <a:ln>
                <a:noFill/>
              </a:ln>
              <a:effectLst/>
            </c:spPr>
            <c:txPr>
              <a:bodyPr/>
              <a:lstStyle/>
              <a:p>
                <a:pPr>
                  <a:defRPr sz="1800">
                    <a:solidFill>
                      <a:schemeClr val="accent3"/>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Whites</c:v>
                </c:pt>
                <c:pt idx="1">
                  <c:v>Latinos</c:v>
                </c:pt>
                <c:pt idx="2">
                  <c:v>All People of Color</c:v>
                </c:pt>
                <c:pt idx="4">
                  <c:v>Language of Interview: Spanish Only</c:v>
                </c:pt>
                <c:pt idx="6">
                  <c:v>Ages 18-49</c:v>
                </c:pt>
                <c:pt idx="7">
                  <c:v>Ages 50+</c:v>
                </c:pt>
                <c:pt idx="9">
                  <c:v>Dads</c:v>
                </c:pt>
                <c:pt idx="10">
                  <c:v>Men With No Children</c:v>
                </c:pt>
                <c:pt idx="11">
                  <c:v>Moms</c:v>
                </c:pt>
                <c:pt idx="12">
                  <c:v>Women With No Children</c:v>
                </c:pt>
              </c:strCache>
            </c:strRef>
          </c:cat>
          <c:val>
            <c:numRef>
              <c:f>Sheet1!$B$2:$B$14</c:f>
              <c:numCache>
                <c:formatCode>0%</c:formatCode>
                <c:ptCount val="13"/>
                <c:pt idx="0">
                  <c:v>0.62</c:v>
                </c:pt>
                <c:pt idx="1">
                  <c:v>0.6</c:v>
                </c:pt>
                <c:pt idx="2">
                  <c:v>0.56999999999999995</c:v>
                </c:pt>
                <c:pt idx="4">
                  <c:v>0.61</c:v>
                </c:pt>
                <c:pt idx="6">
                  <c:v>0.52</c:v>
                </c:pt>
                <c:pt idx="7">
                  <c:v>0.69</c:v>
                </c:pt>
                <c:pt idx="9">
                  <c:v>0.6</c:v>
                </c:pt>
                <c:pt idx="10">
                  <c:v>0.64</c:v>
                </c:pt>
                <c:pt idx="11">
                  <c:v>0.47</c:v>
                </c:pt>
                <c:pt idx="12">
                  <c:v>0.57999999999999996</c:v>
                </c:pt>
              </c:numCache>
            </c:numRef>
          </c:val>
          <c:extLst>
            <c:ext xmlns:c16="http://schemas.microsoft.com/office/drawing/2014/chart" uri="{C3380CC4-5D6E-409C-BE32-E72D297353CC}">
              <c16:uniqueId val="{0000000D-6B97-44F0-9A6C-4A22D799146E}"/>
            </c:ext>
          </c:extLst>
        </c:ser>
        <c:ser>
          <c:idx val="1"/>
          <c:order val="1"/>
          <c:tx>
            <c:strRef>
              <c:f>Sheet1!$C$1</c:f>
              <c:strCache>
                <c:ptCount val="1"/>
                <c:pt idx="0">
                  <c:v>Just Fair/Poor</c:v>
                </c:pt>
              </c:strCache>
            </c:strRef>
          </c:tx>
          <c:spPr>
            <a:solidFill>
              <a:schemeClr val="accent4"/>
            </a:solidFill>
            <a:ln>
              <a:noFill/>
            </a:ln>
          </c:spPr>
          <c:invertIfNegative val="0"/>
          <c:dLbls>
            <c:dLbl>
              <c:idx val="0"/>
              <c:numFmt formatCode="0%;0%" sourceLinked="0"/>
              <c:spPr/>
              <c:txPr>
                <a:bodyPr/>
                <a:lstStyle/>
                <a:p>
                  <a:pPr>
                    <a:defRPr sz="1800">
                      <a:solidFill>
                        <a:schemeClr val="accent3"/>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6B97-44F0-9A6C-4A22D799146E}"/>
                </c:ext>
              </c:extLst>
            </c:dLbl>
            <c:dLbl>
              <c:idx val="1"/>
              <c:numFmt formatCode="0%;0%" sourceLinked="0"/>
              <c:spPr/>
              <c:txPr>
                <a:bodyPr/>
                <a:lstStyle/>
                <a:p>
                  <a:pPr>
                    <a:defRPr sz="1800">
                      <a:solidFill>
                        <a:schemeClr val="accent3"/>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6B97-44F0-9A6C-4A22D799146E}"/>
                </c:ext>
              </c:extLst>
            </c:dLbl>
            <c:dLbl>
              <c:idx val="2"/>
              <c:numFmt formatCode="0%;0%" sourceLinked="0"/>
              <c:spPr/>
              <c:txPr>
                <a:bodyPr/>
                <a:lstStyle/>
                <a:p>
                  <a:pPr>
                    <a:defRPr sz="1800">
                      <a:solidFill>
                        <a:schemeClr val="accent3"/>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6B97-44F0-9A6C-4A22D799146E}"/>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6B97-44F0-9A6C-4A22D799146E}"/>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6B97-44F0-9A6C-4A22D799146E}"/>
                </c:ext>
              </c:extLst>
            </c:dLbl>
            <c:dLbl>
              <c:idx val="7"/>
              <c:numFmt formatCode="0%;0%" sourceLinked="0"/>
              <c:spPr>
                <a:noFill/>
                <a:ln>
                  <a:noFill/>
                </a:ln>
                <a:effectLst/>
              </c:spPr>
              <c:txPr>
                <a:bodyPr/>
                <a:lstStyle/>
                <a:p>
                  <a:pPr>
                    <a:defRPr sz="1400">
                      <a:solidFill>
                        <a:schemeClr val="accent3"/>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6B97-44F0-9A6C-4A22D799146E}"/>
                </c:ext>
              </c:extLst>
            </c:dLbl>
            <c:dLbl>
              <c:idx val="9"/>
              <c:tx>
                <c:rich>
                  <a:bodyPr/>
                  <a:lstStyle/>
                  <a:p>
                    <a:fld id="{271CBE8C-FB92-40DD-A9FF-F494B1530E5F}" type="VALUE">
                      <a:rPr lang="en-US" sz="1800">
                        <a:solidFill>
                          <a:schemeClr val="accent3"/>
                        </a:solidFill>
                      </a:rPr>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4-6B97-44F0-9A6C-4A22D799146E}"/>
                </c:ext>
              </c:extLst>
            </c:dLbl>
            <c:dLbl>
              <c:idx val="1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6B97-44F0-9A6C-4A22D799146E}"/>
                </c:ext>
              </c:extLst>
            </c:dLbl>
            <c:numFmt formatCode="0%;0%" sourceLinked="0"/>
            <c:spPr>
              <a:noFill/>
              <a:ln>
                <a:noFill/>
              </a:ln>
              <a:effectLst/>
            </c:spPr>
            <c:txPr>
              <a:bodyPr/>
              <a:lstStyle/>
              <a:p>
                <a:pPr>
                  <a:defRPr sz="1800">
                    <a:solidFill>
                      <a:schemeClr val="accent3"/>
                    </a:solidFill>
                  </a:defRPr>
                </a:pPr>
                <a:endParaRPr lang="en-US"/>
              </a:p>
            </c:txP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0"/>
              </c:ext>
            </c:extLst>
          </c:dLbls>
          <c:cat>
            <c:strRef>
              <c:f>Sheet1!$A$2:$A$14</c:f>
              <c:strCache>
                <c:ptCount val="13"/>
                <c:pt idx="0">
                  <c:v>Whites</c:v>
                </c:pt>
                <c:pt idx="1">
                  <c:v>Latinos</c:v>
                </c:pt>
                <c:pt idx="2">
                  <c:v>All People of Color</c:v>
                </c:pt>
                <c:pt idx="4">
                  <c:v>Language of Interview: Spanish Only</c:v>
                </c:pt>
                <c:pt idx="6">
                  <c:v>Ages 18-49</c:v>
                </c:pt>
                <c:pt idx="7">
                  <c:v>Ages 50+</c:v>
                </c:pt>
                <c:pt idx="9">
                  <c:v>Dads</c:v>
                </c:pt>
                <c:pt idx="10">
                  <c:v>Men With No Children</c:v>
                </c:pt>
                <c:pt idx="11">
                  <c:v>Moms</c:v>
                </c:pt>
                <c:pt idx="12">
                  <c:v>Women With No Children</c:v>
                </c:pt>
              </c:strCache>
            </c:strRef>
          </c:cat>
          <c:val>
            <c:numRef>
              <c:f>Sheet1!$C$2:$C$14</c:f>
              <c:numCache>
                <c:formatCode>0%</c:formatCode>
                <c:ptCount val="13"/>
                <c:pt idx="0">
                  <c:v>-0.28999999999999998</c:v>
                </c:pt>
                <c:pt idx="1">
                  <c:v>-0.34</c:v>
                </c:pt>
                <c:pt idx="2">
                  <c:v>-0.35</c:v>
                </c:pt>
                <c:pt idx="4">
                  <c:v>-0.34</c:v>
                </c:pt>
                <c:pt idx="6">
                  <c:v>-0.41</c:v>
                </c:pt>
                <c:pt idx="7">
                  <c:v>-0.23</c:v>
                </c:pt>
                <c:pt idx="9">
                  <c:v>-0.33</c:v>
                </c:pt>
                <c:pt idx="10">
                  <c:v>-0.28999999999999998</c:v>
                </c:pt>
                <c:pt idx="11">
                  <c:v>-0.47</c:v>
                </c:pt>
                <c:pt idx="12">
                  <c:v>-0.3</c:v>
                </c:pt>
              </c:numCache>
            </c:numRef>
          </c:val>
          <c:extLst>
            <c:ext xmlns:c16="http://schemas.microsoft.com/office/drawing/2014/chart" uri="{C3380CC4-5D6E-409C-BE32-E72D297353CC}">
              <c16:uniqueId val="{00000016-6B97-44F0-9A6C-4A22D799146E}"/>
            </c:ext>
          </c:extLst>
        </c:ser>
        <c:dLbls>
          <c:showLegendKey val="0"/>
          <c:showVal val="0"/>
          <c:showCatName val="0"/>
          <c:showSerName val="0"/>
          <c:showPercent val="0"/>
          <c:showBubbleSize val="0"/>
        </c:dLbls>
        <c:gapWidth val="25"/>
        <c:overlap val="100"/>
        <c:axId val="523230408"/>
        <c:axId val="523230800"/>
      </c:barChart>
      <c:catAx>
        <c:axId val="523230408"/>
        <c:scaling>
          <c:orientation val="maxMin"/>
        </c:scaling>
        <c:delete val="0"/>
        <c:axPos val="r"/>
        <c:numFmt formatCode="General" sourceLinked="1"/>
        <c:majorTickMark val="none"/>
        <c:minorTickMark val="none"/>
        <c:tickLblPos val="high"/>
        <c:spPr>
          <a:ln>
            <a:noFill/>
          </a:ln>
        </c:spPr>
        <c:txPr>
          <a:bodyPr/>
          <a:lstStyle/>
          <a:p>
            <a:pPr algn="r">
              <a:lnSpc>
                <a:spcPts val="1600"/>
              </a:lnSpc>
              <a:defRPr sz="1800"/>
            </a:pPr>
            <a:endParaRPr lang="en-US"/>
          </a:p>
        </c:txPr>
        <c:crossAx val="523230800"/>
        <c:crossesAt val="0"/>
        <c:auto val="1"/>
        <c:lblAlgn val="ctr"/>
        <c:lblOffset val="2"/>
        <c:noMultiLvlLbl val="0"/>
      </c:catAx>
      <c:valAx>
        <c:axId val="523230800"/>
        <c:scaling>
          <c:orientation val="maxMin"/>
          <c:min val="-0.60000000000000009"/>
        </c:scaling>
        <c:delete val="1"/>
        <c:axPos val="b"/>
        <c:numFmt formatCode="0%;0%" sourceLinked="0"/>
        <c:majorTickMark val="out"/>
        <c:minorTickMark val="none"/>
        <c:tickLblPos val="nextTo"/>
        <c:crossAx val="523230408"/>
        <c:crosses val="max"/>
        <c:crossBetween val="between"/>
        <c:majorUnit val="0.15000000000000002"/>
      </c:valAx>
    </c:plotArea>
    <c:legend>
      <c:legendPos val="t"/>
      <c:layout>
        <c:manualLayout>
          <c:xMode val="edge"/>
          <c:yMode val="edge"/>
          <c:x val="0.43381509859722756"/>
          <c:y val="1.7035248668420221E-2"/>
          <c:w val="0.5359976610047934"/>
          <c:h val="4.9138354486442444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394051590930008"/>
          <c:y val="8.5576057104224126E-2"/>
          <c:w val="0.50871458263316882"/>
          <c:h val="0.86997159386726475"/>
        </c:manualLayout>
      </c:layout>
      <c:barChart>
        <c:barDir val="bar"/>
        <c:grouping val="percentStacked"/>
        <c:varyColors val="0"/>
        <c:ser>
          <c:idx val="0"/>
          <c:order val="0"/>
          <c:tx>
            <c:strRef>
              <c:f>Sheet1!$B$1</c:f>
              <c:strCache>
                <c:ptCount val="1"/>
                <c:pt idx="0">
                  <c:v>7 (Very Satis.) &amp; 6</c:v>
                </c:pt>
              </c:strCache>
            </c:strRef>
          </c:tx>
          <c:spPr>
            <a:solidFill>
              <a:schemeClr val="accent1"/>
            </a:solidFill>
            <a:ln>
              <a:noFill/>
            </a:ln>
          </c:spPr>
          <c:invertIfNegative val="0"/>
          <c:dLbls>
            <c:spPr>
              <a:noFill/>
              <a:ln>
                <a:noFill/>
              </a:ln>
              <a:effectLst/>
            </c:spPr>
            <c:txPr>
              <a:bodyPr wrap="square" lIns="38100" tIns="19050" rIns="38100" bIns="19050" anchor="ctr">
                <a:spAutoFit/>
              </a:bodyPr>
              <a:lstStyle/>
              <a:p>
                <a:pPr>
                  <a:defRPr sz="1800">
                    <a:solidFill>
                      <a:schemeClr val="accent3"/>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Fire protection and paramedic services</c:v>
                </c:pt>
                <c:pt idx="1">
                  <c:v>911 emergency response</c:v>
                </c:pt>
                <c:pt idx="2">
                  <c:v>Library services</c:v>
                </c:pt>
                <c:pt idx="3">
                  <c:v>Landscaping on street medians and
other public areas</c:v>
                </c:pt>
                <c:pt idx="4">
                  <c:v>Tree trimming</c:v>
                </c:pt>
                <c:pt idx="5">
                  <c:v>Special City events, such as the
4th of July parade, and
summer concerts in the park</c:v>
                </c:pt>
              </c:strCache>
            </c:strRef>
          </c:cat>
          <c:val>
            <c:numRef>
              <c:f>Sheet1!$B$2:$B$7</c:f>
              <c:numCache>
                <c:formatCode>0%</c:formatCode>
                <c:ptCount val="6"/>
                <c:pt idx="0">
                  <c:v>0.6</c:v>
                </c:pt>
                <c:pt idx="1">
                  <c:v>0.5</c:v>
                </c:pt>
                <c:pt idx="2">
                  <c:v>0.49</c:v>
                </c:pt>
                <c:pt idx="3">
                  <c:v>0.47</c:v>
                </c:pt>
                <c:pt idx="4">
                  <c:v>0.47</c:v>
                </c:pt>
                <c:pt idx="5">
                  <c:v>0.41000000000000003</c:v>
                </c:pt>
              </c:numCache>
            </c:numRef>
          </c:val>
          <c:extLst>
            <c:ext xmlns:c16="http://schemas.microsoft.com/office/drawing/2014/chart" uri="{C3380CC4-5D6E-409C-BE32-E72D297353CC}">
              <c16:uniqueId val="{00000000-4F0B-4402-B54F-978C57C9C250}"/>
            </c:ext>
          </c:extLst>
        </c:ser>
        <c:ser>
          <c:idx val="1"/>
          <c:order val="1"/>
          <c:tx>
            <c:strRef>
              <c:f>Sheet1!$C$1</c:f>
              <c:strCache>
                <c:ptCount val="1"/>
                <c:pt idx="0">
                  <c:v>5 (Smwt. Satis.)</c:v>
                </c:pt>
              </c:strCache>
            </c:strRef>
          </c:tx>
          <c:spPr>
            <a:solidFill>
              <a:schemeClr val="accent2"/>
            </a:solidFill>
            <a:ln w="9525">
              <a:noFill/>
            </a:ln>
          </c:spPr>
          <c:invertIfNegative val="0"/>
          <c:dLbls>
            <c:spPr>
              <a:noFill/>
              <a:ln>
                <a:noFill/>
              </a:ln>
              <a:effectLst/>
            </c:spPr>
            <c:txPr>
              <a:bodyPr wrap="square" lIns="38100" tIns="19050" rIns="38100" bIns="19050" anchor="ctr">
                <a:spAutoFit/>
              </a:bodyPr>
              <a:lstStyle/>
              <a:p>
                <a:pPr>
                  <a:defRPr sz="1800">
                    <a:solidFill>
                      <a:schemeClr val="accent3"/>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Fire protection and paramedic services</c:v>
                </c:pt>
                <c:pt idx="1">
                  <c:v>911 emergency response</c:v>
                </c:pt>
                <c:pt idx="2">
                  <c:v>Library services</c:v>
                </c:pt>
                <c:pt idx="3">
                  <c:v>Landscaping on street medians and
other public areas</c:v>
                </c:pt>
                <c:pt idx="4">
                  <c:v>Tree trimming</c:v>
                </c:pt>
                <c:pt idx="5">
                  <c:v>Special City events, such as the
4th of July parade, and
summer concerts in the park</c:v>
                </c:pt>
              </c:strCache>
            </c:strRef>
          </c:cat>
          <c:val>
            <c:numRef>
              <c:f>Sheet1!$C$2:$C$7</c:f>
              <c:numCache>
                <c:formatCode>0%</c:formatCode>
                <c:ptCount val="6"/>
                <c:pt idx="0">
                  <c:v>0.16</c:v>
                </c:pt>
                <c:pt idx="1">
                  <c:v>0.15</c:v>
                </c:pt>
                <c:pt idx="2">
                  <c:v>0.15</c:v>
                </c:pt>
                <c:pt idx="3">
                  <c:v>0.2</c:v>
                </c:pt>
                <c:pt idx="4">
                  <c:v>0.2</c:v>
                </c:pt>
                <c:pt idx="5">
                  <c:v>0.18</c:v>
                </c:pt>
              </c:numCache>
            </c:numRef>
          </c:val>
          <c:extLst>
            <c:ext xmlns:c16="http://schemas.microsoft.com/office/drawing/2014/chart" uri="{C3380CC4-5D6E-409C-BE32-E72D297353CC}">
              <c16:uniqueId val="{00000001-4F0B-4402-B54F-978C57C9C250}"/>
            </c:ext>
          </c:extLst>
        </c:ser>
        <c:ser>
          <c:idx val="2"/>
          <c:order val="2"/>
          <c:tx>
            <c:strRef>
              <c:f>Sheet1!$D$1</c:f>
              <c:strCache>
                <c:ptCount val="1"/>
                <c:pt idx="0">
                  <c:v>4 (Neutral) </c:v>
                </c:pt>
              </c:strCache>
            </c:strRef>
          </c:tx>
          <c:spPr>
            <a:solidFill>
              <a:schemeClr val="accent6">
                <a:lumMod val="60000"/>
                <a:lumOff val="40000"/>
              </a:schemeClr>
            </a:solidFill>
            <a:ln>
              <a:noFill/>
            </a:ln>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7-4F0B-4402-B54F-978C57C9C250}"/>
                </c:ext>
              </c:extLst>
            </c:dLbl>
            <c:spPr>
              <a:noFill/>
              <a:ln>
                <a:noFill/>
              </a:ln>
              <a:effectLst/>
            </c:spPr>
            <c:txPr>
              <a:bodyPr wrap="square" lIns="38100" tIns="19050" rIns="38100" bIns="19050" anchor="ctr">
                <a:spAutoFit/>
              </a:bodyPr>
              <a:lstStyle/>
              <a:p>
                <a:pPr>
                  <a:defRPr sz="1800"/>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Fire protection and paramedic services</c:v>
                </c:pt>
                <c:pt idx="1">
                  <c:v>911 emergency response</c:v>
                </c:pt>
                <c:pt idx="2">
                  <c:v>Library services</c:v>
                </c:pt>
                <c:pt idx="3">
                  <c:v>Landscaping on street medians and
other public areas</c:v>
                </c:pt>
                <c:pt idx="4">
                  <c:v>Tree trimming</c:v>
                </c:pt>
                <c:pt idx="5">
                  <c:v>Special City events, such as the
4th of July parade, and
summer concerts in the park</c:v>
                </c:pt>
              </c:strCache>
            </c:strRef>
          </c:cat>
          <c:val>
            <c:numRef>
              <c:f>Sheet1!$D$2:$D$7</c:f>
              <c:numCache>
                <c:formatCode>0%</c:formatCode>
                <c:ptCount val="6"/>
                <c:pt idx="0">
                  <c:v>7.0000000000000007E-2</c:v>
                </c:pt>
                <c:pt idx="1">
                  <c:v>0.04</c:v>
                </c:pt>
                <c:pt idx="2">
                  <c:v>0.08</c:v>
                </c:pt>
                <c:pt idx="3">
                  <c:v>0.14000000000000001</c:v>
                </c:pt>
                <c:pt idx="4">
                  <c:v>0.13</c:v>
                </c:pt>
                <c:pt idx="5">
                  <c:v>0.1</c:v>
                </c:pt>
              </c:numCache>
            </c:numRef>
          </c:val>
          <c:extLst>
            <c:ext xmlns:c16="http://schemas.microsoft.com/office/drawing/2014/chart" uri="{C3380CC4-5D6E-409C-BE32-E72D297353CC}">
              <c16:uniqueId val="{00000002-4F0B-4402-B54F-978C57C9C250}"/>
            </c:ext>
          </c:extLst>
        </c:ser>
        <c:ser>
          <c:idx val="3"/>
          <c:order val="3"/>
          <c:tx>
            <c:strRef>
              <c:f>Sheet1!$E$1</c:f>
              <c:strCache>
                <c:ptCount val="1"/>
                <c:pt idx="0">
                  <c:v>1 (Not at All Satis.), 2 &amp; 3</c:v>
                </c:pt>
              </c:strCache>
            </c:strRef>
          </c:tx>
          <c:spPr>
            <a:solidFill>
              <a:schemeClr val="accent4"/>
            </a:solidFill>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3-4F0B-4402-B54F-978C57C9C250}"/>
                </c:ext>
              </c:extLst>
            </c:dLbl>
            <c:dLbl>
              <c:idx val="2"/>
              <c:spPr>
                <a:noFill/>
                <a:ln>
                  <a:noFill/>
                </a:ln>
                <a:effectLst/>
              </c:spPr>
              <c:txPr>
                <a:bodyPr wrap="square" lIns="38100" tIns="19050" rIns="38100" bIns="19050" anchor="ctr">
                  <a:spAutoFit/>
                </a:bodyPr>
                <a:lstStyle/>
                <a:p>
                  <a:pPr>
                    <a:defRPr sz="1200">
                      <a:solidFill>
                        <a:schemeClr val="accent3"/>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8-4F0B-4402-B54F-978C57C9C250}"/>
                </c:ext>
              </c:extLst>
            </c:dLbl>
            <c:spPr>
              <a:noFill/>
              <a:ln>
                <a:noFill/>
              </a:ln>
              <a:effectLst/>
            </c:spPr>
            <c:txPr>
              <a:bodyPr wrap="square" lIns="38100" tIns="19050" rIns="38100" bIns="19050" anchor="ctr">
                <a:spAutoFit/>
              </a:bodyPr>
              <a:lstStyle/>
              <a:p>
                <a:pPr>
                  <a:defRPr sz="1800">
                    <a:solidFill>
                      <a:schemeClr val="accent3"/>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Fire protection and paramedic services</c:v>
                </c:pt>
                <c:pt idx="1">
                  <c:v>911 emergency response</c:v>
                </c:pt>
                <c:pt idx="2">
                  <c:v>Library services</c:v>
                </c:pt>
                <c:pt idx="3">
                  <c:v>Landscaping on street medians and
other public areas</c:v>
                </c:pt>
                <c:pt idx="4">
                  <c:v>Tree trimming</c:v>
                </c:pt>
                <c:pt idx="5">
                  <c:v>Special City events, such as the
4th of July parade, and
summer concerts in the park</c:v>
                </c:pt>
              </c:strCache>
            </c:strRef>
          </c:cat>
          <c:val>
            <c:numRef>
              <c:f>Sheet1!$E$2:$E$7</c:f>
              <c:numCache>
                <c:formatCode>0%</c:formatCode>
                <c:ptCount val="6"/>
                <c:pt idx="0">
                  <c:v>0.04</c:v>
                </c:pt>
                <c:pt idx="1">
                  <c:v>7.0000000000000007E-2</c:v>
                </c:pt>
                <c:pt idx="2">
                  <c:v>0.05</c:v>
                </c:pt>
                <c:pt idx="3">
                  <c:v>0.16</c:v>
                </c:pt>
                <c:pt idx="4">
                  <c:v>0.15000000000000002</c:v>
                </c:pt>
                <c:pt idx="5">
                  <c:v>0.16</c:v>
                </c:pt>
              </c:numCache>
            </c:numRef>
          </c:val>
          <c:extLst>
            <c:ext xmlns:c16="http://schemas.microsoft.com/office/drawing/2014/chart" uri="{C3380CC4-5D6E-409C-BE32-E72D297353CC}">
              <c16:uniqueId val="{00000004-4F0B-4402-B54F-978C57C9C250}"/>
            </c:ext>
          </c:extLst>
        </c:ser>
        <c:ser>
          <c:idx val="4"/>
          <c:order val="4"/>
          <c:tx>
            <c:strRef>
              <c:f>Sheet1!$F$1</c:f>
              <c:strCache>
                <c:ptCount val="1"/>
                <c:pt idx="0">
                  <c:v>Don't Know</c:v>
                </c:pt>
              </c:strCache>
            </c:strRef>
          </c:tx>
          <c:spPr>
            <a:solidFill>
              <a:schemeClr val="accent6"/>
            </a:solidFill>
          </c:spPr>
          <c:invertIfNegative val="0"/>
          <c:dLbls>
            <c:dLbl>
              <c:idx val="3"/>
              <c:delete val="1"/>
              <c:extLst>
                <c:ext xmlns:c15="http://schemas.microsoft.com/office/drawing/2012/chart" uri="{CE6537A1-D6FC-4f65-9D91-7224C49458BB}"/>
                <c:ext xmlns:c16="http://schemas.microsoft.com/office/drawing/2014/chart" uri="{C3380CC4-5D6E-409C-BE32-E72D297353CC}">
                  <c16:uniqueId val="{00000009-4F0B-4402-B54F-978C57C9C250}"/>
                </c:ext>
              </c:extLst>
            </c:dLbl>
            <c:dLbl>
              <c:idx val="4"/>
              <c:delete val="1"/>
              <c:extLst>
                <c:ext xmlns:c15="http://schemas.microsoft.com/office/drawing/2012/chart" uri="{CE6537A1-D6FC-4f65-9D91-7224C49458BB}"/>
                <c:ext xmlns:c16="http://schemas.microsoft.com/office/drawing/2014/chart" uri="{C3380CC4-5D6E-409C-BE32-E72D297353CC}">
                  <c16:uniqueId val="{0000000A-4F0B-4402-B54F-978C57C9C250}"/>
                </c:ext>
              </c:extLst>
            </c:dLbl>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Fire protection and paramedic services</c:v>
                </c:pt>
                <c:pt idx="1">
                  <c:v>911 emergency response</c:v>
                </c:pt>
                <c:pt idx="2">
                  <c:v>Library services</c:v>
                </c:pt>
                <c:pt idx="3">
                  <c:v>Landscaping on street medians and
other public areas</c:v>
                </c:pt>
                <c:pt idx="4">
                  <c:v>Tree trimming</c:v>
                </c:pt>
                <c:pt idx="5">
                  <c:v>Special City events, such as the
4th of July parade, and
summer concerts in the park</c:v>
                </c:pt>
              </c:strCache>
            </c:strRef>
          </c:cat>
          <c:val>
            <c:numRef>
              <c:f>Sheet1!$F$2:$F$7</c:f>
              <c:numCache>
                <c:formatCode>0%</c:formatCode>
                <c:ptCount val="6"/>
                <c:pt idx="0">
                  <c:v>0.13</c:v>
                </c:pt>
                <c:pt idx="1">
                  <c:v>0.24</c:v>
                </c:pt>
                <c:pt idx="2">
                  <c:v>0.24</c:v>
                </c:pt>
                <c:pt idx="3">
                  <c:v>0.03</c:v>
                </c:pt>
                <c:pt idx="4">
                  <c:v>0.04</c:v>
                </c:pt>
                <c:pt idx="5">
                  <c:v>0.15</c:v>
                </c:pt>
              </c:numCache>
            </c:numRef>
          </c:val>
          <c:extLst>
            <c:ext xmlns:c16="http://schemas.microsoft.com/office/drawing/2014/chart" uri="{C3380CC4-5D6E-409C-BE32-E72D297353CC}">
              <c16:uniqueId val="{00000005-4F0B-4402-B54F-978C57C9C250}"/>
            </c:ext>
          </c:extLst>
        </c:ser>
        <c:dLbls>
          <c:dLblPos val="ctr"/>
          <c:showLegendKey val="0"/>
          <c:showVal val="1"/>
          <c:showCatName val="0"/>
          <c:showSerName val="0"/>
          <c:showPercent val="0"/>
          <c:showBubbleSize val="0"/>
        </c:dLbls>
        <c:gapWidth val="45"/>
        <c:overlap val="100"/>
        <c:axId val="251015968"/>
        <c:axId val="251016360"/>
      </c:barChart>
      <c:catAx>
        <c:axId val="251015968"/>
        <c:scaling>
          <c:orientation val="maxMin"/>
        </c:scaling>
        <c:delete val="0"/>
        <c:axPos val="l"/>
        <c:numFmt formatCode="General" sourceLinked="1"/>
        <c:majorTickMark val="none"/>
        <c:minorTickMark val="none"/>
        <c:tickLblPos val="nextTo"/>
        <c:spPr>
          <a:ln>
            <a:noFill/>
          </a:ln>
        </c:spPr>
        <c:txPr>
          <a:bodyPr/>
          <a:lstStyle/>
          <a:p>
            <a:pPr algn="r">
              <a:lnSpc>
                <a:spcPts val="1600"/>
              </a:lnSpc>
              <a:defRPr sz="1800"/>
            </a:pPr>
            <a:endParaRPr lang="en-US"/>
          </a:p>
        </c:txPr>
        <c:crossAx val="251016360"/>
        <c:crosses val="autoZero"/>
        <c:auto val="1"/>
        <c:lblAlgn val="ctr"/>
        <c:lblOffset val="1"/>
        <c:noMultiLvlLbl val="0"/>
      </c:catAx>
      <c:valAx>
        <c:axId val="251016360"/>
        <c:scaling>
          <c:orientation val="minMax"/>
          <c:max val="1"/>
          <c:min val="0"/>
        </c:scaling>
        <c:delete val="1"/>
        <c:axPos val="b"/>
        <c:numFmt formatCode="0%" sourceLinked="1"/>
        <c:majorTickMark val="out"/>
        <c:minorTickMark val="none"/>
        <c:tickLblPos val="nextTo"/>
        <c:crossAx val="251015968"/>
        <c:crosses val="max"/>
        <c:crossBetween val="between"/>
        <c:majorUnit val="0.2"/>
      </c:valAx>
    </c:plotArea>
    <c:legend>
      <c:legendPos val="t"/>
      <c:layout>
        <c:manualLayout>
          <c:xMode val="edge"/>
          <c:yMode val="edge"/>
          <c:x val="9.9185060661957467E-2"/>
          <c:y val="2.0036191356671028E-2"/>
          <c:w val="0.88083238747522175"/>
          <c:h val="6.214442239987595E-2"/>
        </c:manualLayout>
      </c:layout>
      <c:overlay val="0"/>
      <c:txPr>
        <a:bodyPr/>
        <a:lstStyle/>
        <a:p>
          <a:pPr>
            <a:defRPr sz="13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394051590930008"/>
          <c:y val="8.5576057104224126E-2"/>
          <c:w val="0.50871458263316882"/>
          <c:h val="0.86997159386726475"/>
        </c:manualLayout>
      </c:layout>
      <c:barChart>
        <c:barDir val="bar"/>
        <c:grouping val="percentStacked"/>
        <c:varyColors val="0"/>
        <c:ser>
          <c:idx val="0"/>
          <c:order val="0"/>
          <c:tx>
            <c:strRef>
              <c:f>Sheet1!$B$1</c:f>
              <c:strCache>
                <c:ptCount val="1"/>
                <c:pt idx="0">
                  <c:v>7 (Very Satis.) &amp; 6</c:v>
                </c:pt>
              </c:strCache>
            </c:strRef>
          </c:tx>
          <c:spPr>
            <a:solidFill>
              <a:schemeClr val="accent1"/>
            </a:solidFill>
            <a:ln>
              <a:noFill/>
            </a:ln>
          </c:spPr>
          <c:invertIfNegative val="0"/>
          <c:dLbls>
            <c:spPr>
              <a:noFill/>
              <a:ln>
                <a:noFill/>
              </a:ln>
              <a:effectLst/>
            </c:spPr>
            <c:txPr>
              <a:bodyPr wrap="square" lIns="38100" tIns="19050" rIns="38100" bIns="19050" anchor="ctr">
                <a:spAutoFit/>
              </a:bodyPr>
              <a:lstStyle/>
              <a:p>
                <a:pPr>
                  <a:defRPr sz="1800">
                    <a:solidFill>
                      <a:schemeClr val="accent3"/>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Police protection in your neighborhood</c:v>
                </c:pt>
                <c:pt idx="1">
                  <c:v>Maintaining traffic safety</c:v>
                </c:pt>
                <c:pt idx="2">
                  <c:v>Senior programs</c:v>
                </c:pt>
                <c:pt idx="3">
                  <c:v>Sidewalk maintenance</c:v>
                </c:pt>
                <c:pt idx="4">
                  <c:v>Preventing street flooding</c:v>
                </c:pt>
                <c:pt idx="5">
                  <c:v>Parking enforcement</c:v>
                </c:pt>
                <c:pt idx="6">
                  <c:v>Regulation of people selling things
on street corners</c:v>
                </c:pt>
                <c:pt idx="7">
                  <c:v>Cultural and arts opportunities</c:v>
                </c:pt>
                <c:pt idx="8">
                  <c:v>After-school activities for young people</c:v>
                </c:pt>
              </c:strCache>
            </c:strRef>
          </c:cat>
          <c:val>
            <c:numRef>
              <c:f>Sheet1!$B$2:$B$10</c:f>
              <c:numCache>
                <c:formatCode>0%</c:formatCode>
                <c:ptCount val="9"/>
                <c:pt idx="0">
                  <c:v>0.4</c:v>
                </c:pt>
                <c:pt idx="1">
                  <c:v>0.36</c:v>
                </c:pt>
                <c:pt idx="2">
                  <c:v>0.22</c:v>
                </c:pt>
                <c:pt idx="3">
                  <c:v>0.35</c:v>
                </c:pt>
                <c:pt idx="4">
                  <c:v>0.34</c:v>
                </c:pt>
                <c:pt idx="5">
                  <c:v>0.28000000000000003</c:v>
                </c:pt>
                <c:pt idx="6">
                  <c:v>0.32</c:v>
                </c:pt>
                <c:pt idx="7">
                  <c:v>0.24</c:v>
                </c:pt>
                <c:pt idx="8">
                  <c:v>0.22</c:v>
                </c:pt>
              </c:numCache>
            </c:numRef>
          </c:val>
          <c:extLst>
            <c:ext xmlns:c16="http://schemas.microsoft.com/office/drawing/2014/chart" uri="{C3380CC4-5D6E-409C-BE32-E72D297353CC}">
              <c16:uniqueId val="{00000000-4F0B-4402-B54F-978C57C9C250}"/>
            </c:ext>
          </c:extLst>
        </c:ser>
        <c:ser>
          <c:idx val="1"/>
          <c:order val="1"/>
          <c:tx>
            <c:strRef>
              <c:f>Sheet1!$C$1</c:f>
              <c:strCache>
                <c:ptCount val="1"/>
                <c:pt idx="0">
                  <c:v>5 (Smwt. Satis.)</c:v>
                </c:pt>
              </c:strCache>
            </c:strRef>
          </c:tx>
          <c:spPr>
            <a:solidFill>
              <a:schemeClr val="accent2"/>
            </a:solidFill>
            <a:ln w="9525">
              <a:noFill/>
            </a:ln>
          </c:spPr>
          <c:invertIfNegative val="0"/>
          <c:dLbls>
            <c:spPr>
              <a:noFill/>
              <a:ln>
                <a:noFill/>
              </a:ln>
              <a:effectLst/>
            </c:spPr>
            <c:txPr>
              <a:bodyPr wrap="square" lIns="38100" tIns="19050" rIns="38100" bIns="19050" anchor="ctr">
                <a:spAutoFit/>
              </a:bodyPr>
              <a:lstStyle/>
              <a:p>
                <a:pPr>
                  <a:defRPr sz="1800">
                    <a:solidFill>
                      <a:schemeClr val="accent3"/>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Police protection in your neighborhood</c:v>
                </c:pt>
                <c:pt idx="1">
                  <c:v>Maintaining traffic safety</c:v>
                </c:pt>
                <c:pt idx="2">
                  <c:v>Senior programs</c:v>
                </c:pt>
                <c:pt idx="3">
                  <c:v>Sidewalk maintenance</c:v>
                </c:pt>
                <c:pt idx="4">
                  <c:v>Preventing street flooding</c:v>
                </c:pt>
                <c:pt idx="5">
                  <c:v>Parking enforcement</c:v>
                </c:pt>
                <c:pt idx="6">
                  <c:v>Regulation of people selling things
on street corners</c:v>
                </c:pt>
                <c:pt idx="7">
                  <c:v>Cultural and arts opportunities</c:v>
                </c:pt>
                <c:pt idx="8">
                  <c:v>After-school activities for young people</c:v>
                </c:pt>
              </c:strCache>
            </c:strRef>
          </c:cat>
          <c:val>
            <c:numRef>
              <c:f>Sheet1!$C$2:$C$10</c:f>
              <c:numCache>
                <c:formatCode>0%</c:formatCode>
                <c:ptCount val="9"/>
                <c:pt idx="0">
                  <c:v>0.22</c:v>
                </c:pt>
                <c:pt idx="1">
                  <c:v>0.28000000000000003</c:v>
                </c:pt>
                <c:pt idx="2">
                  <c:v>0.13</c:v>
                </c:pt>
                <c:pt idx="3">
                  <c:v>0.23</c:v>
                </c:pt>
                <c:pt idx="4">
                  <c:v>0.21</c:v>
                </c:pt>
                <c:pt idx="5">
                  <c:v>0.19</c:v>
                </c:pt>
                <c:pt idx="6">
                  <c:v>0.19</c:v>
                </c:pt>
                <c:pt idx="7">
                  <c:v>0.2</c:v>
                </c:pt>
                <c:pt idx="8">
                  <c:v>0.17</c:v>
                </c:pt>
              </c:numCache>
            </c:numRef>
          </c:val>
          <c:extLst>
            <c:ext xmlns:c16="http://schemas.microsoft.com/office/drawing/2014/chart" uri="{C3380CC4-5D6E-409C-BE32-E72D297353CC}">
              <c16:uniqueId val="{00000001-4F0B-4402-B54F-978C57C9C250}"/>
            </c:ext>
          </c:extLst>
        </c:ser>
        <c:ser>
          <c:idx val="2"/>
          <c:order val="2"/>
          <c:tx>
            <c:strRef>
              <c:f>Sheet1!$D$1</c:f>
              <c:strCache>
                <c:ptCount val="1"/>
                <c:pt idx="0">
                  <c:v>4 (Neutral) </c:v>
                </c:pt>
              </c:strCache>
            </c:strRef>
          </c:tx>
          <c:spPr>
            <a:solidFill>
              <a:schemeClr val="accent6">
                <a:lumMod val="60000"/>
                <a:lumOff val="40000"/>
              </a:schemeClr>
            </a:solidFill>
            <a:ln>
              <a:noFill/>
            </a:ln>
          </c:spPr>
          <c:invertIfNegative val="0"/>
          <c:dLbls>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F0B-4402-B54F-978C57C9C250}"/>
                </c:ext>
              </c:extLst>
            </c:dLbl>
            <c:spPr>
              <a:noFill/>
              <a:ln>
                <a:noFill/>
              </a:ln>
              <a:effectLst/>
            </c:spPr>
            <c:txPr>
              <a:bodyPr wrap="square" lIns="38100" tIns="19050" rIns="38100" bIns="19050" anchor="ctr">
                <a:spAutoFit/>
              </a:bodyPr>
              <a:lstStyle/>
              <a:p>
                <a:pPr>
                  <a:defRPr sz="1800"/>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Police protection in your neighborhood</c:v>
                </c:pt>
                <c:pt idx="1">
                  <c:v>Maintaining traffic safety</c:v>
                </c:pt>
                <c:pt idx="2">
                  <c:v>Senior programs</c:v>
                </c:pt>
                <c:pt idx="3">
                  <c:v>Sidewalk maintenance</c:v>
                </c:pt>
                <c:pt idx="4">
                  <c:v>Preventing street flooding</c:v>
                </c:pt>
                <c:pt idx="5">
                  <c:v>Parking enforcement</c:v>
                </c:pt>
                <c:pt idx="6">
                  <c:v>Regulation of people selling things
on street corners</c:v>
                </c:pt>
                <c:pt idx="7">
                  <c:v>Cultural and arts opportunities</c:v>
                </c:pt>
                <c:pt idx="8">
                  <c:v>After-school activities for young people</c:v>
                </c:pt>
              </c:strCache>
            </c:strRef>
          </c:cat>
          <c:val>
            <c:numRef>
              <c:f>Sheet1!$D$2:$D$10</c:f>
              <c:numCache>
                <c:formatCode>0%</c:formatCode>
                <c:ptCount val="9"/>
                <c:pt idx="0">
                  <c:v>0.14000000000000001</c:v>
                </c:pt>
                <c:pt idx="1">
                  <c:v>0.14000000000000001</c:v>
                </c:pt>
                <c:pt idx="2">
                  <c:v>0.1</c:v>
                </c:pt>
                <c:pt idx="3">
                  <c:v>0.16</c:v>
                </c:pt>
                <c:pt idx="4">
                  <c:v>0.12</c:v>
                </c:pt>
                <c:pt idx="5">
                  <c:v>0.11</c:v>
                </c:pt>
                <c:pt idx="6">
                  <c:v>0.11</c:v>
                </c:pt>
                <c:pt idx="7">
                  <c:v>0.11</c:v>
                </c:pt>
                <c:pt idx="8">
                  <c:v>0.13</c:v>
                </c:pt>
              </c:numCache>
            </c:numRef>
          </c:val>
          <c:extLst>
            <c:ext xmlns:c16="http://schemas.microsoft.com/office/drawing/2014/chart" uri="{C3380CC4-5D6E-409C-BE32-E72D297353CC}">
              <c16:uniqueId val="{00000002-4F0B-4402-B54F-978C57C9C250}"/>
            </c:ext>
          </c:extLst>
        </c:ser>
        <c:ser>
          <c:idx val="3"/>
          <c:order val="3"/>
          <c:tx>
            <c:strRef>
              <c:f>Sheet1!$E$1</c:f>
              <c:strCache>
                <c:ptCount val="1"/>
                <c:pt idx="0">
                  <c:v>1 (Not at All Satis.), 2 &amp; 3</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a:solidFill>
                      <a:schemeClr val="accent3"/>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Police protection in your neighborhood</c:v>
                </c:pt>
                <c:pt idx="1">
                  <c:v>Maintaining traffic safety</c:v>
                </c:pt>
                <c:pt idx="2">
                  <c:v>Senior programs</c:v>
                </c:pt>
                <c:pt idx="3">
                  <c:v>Sidewalk maintenance</c:v>
                </c:pt>
                <c:pt idx="4">
                  <c:v>Preventing street flooding</c:v>
                </c:pt>
                <c:pt idx="5">
                  <c:v>Parking enforcement</c:v>
                </c:pt>
                <c:pt idx="6">
                  <c:v>Regulation of people selling things
on street corners</c:v>
                </c:pt>
                <c:pt idx="7">
                  <c:v>Cultural and arts opportunities</c:v>
                </c:pt>
                <c:pt idx="8">
                  <c:v>After-school activities for young people</c:v>
                </c:pt>
              </c:strCache>
            </c:strRef>
          </c:cat>
          <c:val>
            <c:numRef>
              <c:f>Sheet1!$E$2:$E$10</c:f>
              <c:numCache>
                <c:formatCode>0%</c:formatCode>
                <c:ptCount val="9"/>
                <c:pt idx="0">
                  <c:v>0.2</c:v>
                </c:pt>
                <c:pt idx="1">
                  <c:v>0.16</c:v>
                </c:pt>
                <c:pt idx="2">
                  <c:v>0.11</c:v>
                </c:pt>
                <c:pt idx="3">
                  <c:v>0.22</c:v>
                </c:pt>
                <c:pt idx="4">
                  <c:v>0.22</c:v>
                </c:pt>
                <c:pt idx="5">
                  <c:v>0.19</c:v>
                </c:pt>
                <c:pt idx="6">
                  <c:v>0.22</c:v>
                </c:pt>
                <c:pt idx="7">
                  <c:v>0.19</c:v>
                </c:pt>
                <c:pt idx="8">
                  <c:v>0.14000000000000001</c:v>
                </c:pt>
              </c:numCache>
            </c:numRef>
          </c:val>
          <c:extLst>
            <c:ext xmlns:c16="http://schemas.microsoft.com/office/drawing/2014/chart" uri="{C3380CC4-5D6E-409C-BE32-E72D297353CC}">
              <c16:uniqueId val="{00000004-4F0B-4402-B54F-978C57C9C250}"/>
            </c:ext>
          </c:extLst>
        </c:ser>
        <c:ser>
          <c:idx val="4"/>
          <c:order val="4"/>
          <c:tx>
            <c:strRef>
              <c:f>Sheet1!$F$1</c:f>
              <c:strCache>
                <c:ptCount val="1"/>
                <c:pt idx="0">
                  <c:v>Don't Know</c:v>
                </c:pt>
              </c:strCache>
            </c:strRef>
          </c:tx>
          <c:spPr>
            <a:solidFill>
              <a:schemeClr val="accent6"/>
            </a:solidFill>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1-4BCA-4B8A-B800-13F9AA439D60}"/>
                </c:ext>
              </c:extLst>
            </c:dLbl>
            <c:dLbl>
              <c:idx val="1"/>
              <c:spPr>
                <a:noFill/>
                <a:ln>
                  <a:noFill/>
                </a:ln>
                <a:effectLst/>
              </c:spPr>
              <c:txPr>
                <a:bodyPr wrap="square" lIns="38100" tIns="19050" rIns="38100" bIns="19050" anchor="ctr">
                  <a:spAutoFit/>
                </a:bodyPr>
                <a:lstStyle/>
                <a:p>
                  <a:pPr>
                    <a:defRPr sz="1200"/>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2-4BCA-4B8A-B800-13F9AA439D60}"/>
                </c:ext>
              </c:extLst>
            </c:dLbl>
            <c:dLbl>
              <c:idx val="3"/>
              <c:delete val="1"/>
              <c:extLst>
                <c:ext xmlns:c15="http://schemas.microsoft.com/office/drawing/2012/chart" uri="{CE6537A1-D6FC-4f65-9D91-7224C49458BB}"/>
                <c:ext xmlns:c16="http://schemas.microsoft.com/office/drawing/2014/chart" uri="{C3380CC4-5D6E-409C-BE32-E72D297353CC}">
                  <c16:uniqueId val="{00000009-4F0B-4402-B54F-978C57C9C250}"/>
                </c:ext>
              </c:extLst>
            </c:dLbl>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Police protection in your neighborhood</c:v>
                </c:pt>
                <c:pt idx="1">
                  <c:v>Maintaining traffic safety</c:v>
                </c:pt>
                <c:pt idx="2">
                  <c:v>Senior programs</c:v>
                </c:pt>
                <c:pt idx="3">
                  <c:v>Sidewalk maintenance</c:v>
                </c:pt>
                <c:pt idx="4">
                  <c:v>Preventing street flooding</c:v>
                </c:pt>
                <c:pt idx="5">
                  <c:v>Parking enforcement</c:v>
                </c:pt>
                <c:pt idx="6">
                  <c:v>Regulation of people selling things
on street corners</c:v>
                </c:pt>
                <c:pt idx="7">
                  <c:v>Cultural and arts opportunities</c:v>
                </c:pt>
                <c:pt idx="8">
                  <c:v>After-school activities for young people</c:v>
                </c:pt>
              </c:strCache>
            </c:strRef>
          </c:cat>
          <c:val>
            <c:numRef>
              <c:f>Sheet1!$F$2:$F$10</c:f>
              <c:numCache>
                <c:formatCode>0%</c:formatCode>
                <c:ptCount val="9"/>
                <c:pt idx="0">
                  <c:v>0.04</c:v>
                </c:pt>
                <c:pt idx="1">
                  <c:v>0.05</c:v>
                </c:pt>
                <c:pt idx="2">
                  <c:v>0.44</c:v>
                </c:pt>
                <c:pt idx="3">
                  <c:v>0.03</c:v>
                </c:pt>
                <c:pt idx="4">
                  <c:v>0.11</c:v>
                </c:pt>
                <c:pt idx="5">
                  <c:v>0.23</c:v>
                </c:pt>
                <c:pt idx="6">
                  <c:v>0.15</c:v>
                </c:pt>
                <c:pt idx="7">
                  <c:v>0.26</c:v>
                </c:pt>
                <c:pt idx="8">
                  <c:v>0.35</c:v>
                </c:pt>
              </c:numCache>
            </c:numRef>
          </c:val>
          <c:extLst>
            <c:ext xmlns:c16="http://schemas.microsoft.com/office/drawing/2014/chart" uri="{C3380CC4-5D6E-409C-BE32-E72D297353CC}">
              <c16:uniqueId val="{00000005-4F0B-4402-B54F-978C57C9C250}"/>
            </c:ext>
          </c:extLst>
        </c:ser>
        <c:dLbls>
          <c:dLblPos val="ctr"/>
          <c:showLegendKey val="0"/>
          <c:showVal val="1"/>
          <c:showCatName val="0"/>
          <c:showSerName val="0"/>
          <c:showPercent val="0"/>
          <c:showBubbleSize val="0"/>
        </c:dLbls>
        <c:gapWidth val="45"/>
        <c:overlap val="100"/>
        <c:axId val="251015968"/>
        <c:axId val="251016360"/>
      </c:barChart>
      <c:catAx>
        <c:axId val="251015968"/>
        <c:scaling>
          <c:orientation val="maxMin"/>
        </c:scaling>
        <c:delete val="0"/>
        <c:axPos val="l"/>
        <c:numFmt formatCode="General" sourceLinked="1"/>
        <c:majorTickMark val="none"/>
        <c:minorTickMark val="none"/>
        <c:tickLblPos val="nextTo"/>
        <c:spPr>
          <a:ln>
            <a:noFill/>
          </a:ln>
        </c:spPr>
        <c:txPr>
          <a:bodyPr/>
          <a:lstStyle/>
          <a:p>
            <a:pPr algn="r">
              <a:lnSpc>
                <a:spcPts val="1600"/>
              </a:lnSpc>
              <a:defRPr sz="1800"/>
            </a:pPr>
            <a:endParaRPr lang="en-US"/>
          </a:p>
        </c:txPr>
        <c:crossAx val="251016360"/>
        <c:crosses val="autoZero"/>
        <c:auto val="1"/>
        <c:lblAlgn val="ctr"/>
        <c:lblOffset val="1"/>
        <c:noMultiLvlLbl val="0"/>
      </c:catAx>
      <c:valAx>
        <c:axId val="251016360"/>
        <c:scaling>
          <c:orientation val="minMax"/>
          <c:max val="1"/>
          <c:min val="0"/>
        </c:scaling>
        <c:delete val="1"/>
        <c:axPos val="b"/>
        <c:numFmt formatCode="0%" sourceLinked="1"/>
        <c:majorTickMark val="out"/>
        <c:minorTickMark val="none"/>
        <c:tickLblPos val="nextTo"/>
        <c:crossAx val="251015968"/>
        <c:crosses val="max"/>
        <c:crossBetween val="between"/>
        <c:majorUnit val="0.2"/>
      </c:valAx>
    </c:plotArea>
    <c:legend>
      <c:legendPos val="t"/>
      <c:layout>
        <c:manualLayout>
          <c:xMode val="edge"/>
          <c:yMode val="edge"/>
          <c:x val="6.6525676305989462E-2"/>
          <c:y val="3.0032831883215497E-2"/>
          <c:w val="0.89999991719438488"/>
          <c:h val="5.9277328802109223E-2"/>
        </c:manualLayout>
      </c:layout>
      <c:overlay val="0"/>
      <c:txPr>
        <a:bodyPr/>
        <a:lstStyle/>
        <a:p>
          <a:pPr>
            <a:defRPr sz="13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394051590930008"/>
          <c:y val="8.5576057104224126E-2"/>
          <c:w val="0.50871458263316882"/>
          <c:h val="0.86997159386726475"/>
        </c:manualLayout>
      </c:layout>
      <c:barChart>
        <c:barDir val="bar"/>
        <c:grouping val="percentStacked"/>
        <c:varyColors val="0"/>
        <c:ser>
          <c:idx val="0"/>
          <c:order val="0"/>
          <c:tx>
            <c:strRef>
              <c:f>Sheet1!$B$1</c:f>
              <c:strCache>
                <c:ptCount val="1"/>
                <c:pt idx="0">
                  <c:v>7 (Very Satis.) &amp; 6</c:v>
                </c:pt>
              </c:strCache>
            </c:strRef>
          </c:tx>
          <c:spPr>
            <a:solidFill>
              <a:schemeClr val="accent1"/>
            </a:solidFill>
            <a:ln>
              <a:noFill/>
            </a:ln>
          </c:spPr>
          <c:invertIfNegative val="0"/>
          <c:dLbls>
            <c:spPr>
              <a:noFill/>
              <a:ln>
                <a:noFill/>
              </a:ln>
              <a:effectLst/>
            </c:spPr>
            <c:txPr>
              <a:bodyPr wrap="square" lIns="38100" tIns="19050" rIns="38100" bIns="19050" anchor="ctr">
                <a:spAutoFit/>
              </a:bodyPr>
              <a:lstStyle/>
              <a:p>
                <a:pPr>
                  <a:defRPr sz="1800">
                    <a:solidFill>
                      <a:schemeClr val="accent3"/>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Keeping City streets and alleys clean</c:v>
                </c:pt>
                <c:pt idx="1">
                  <c:v>Programs that protect the environment</c:v>
                </c:pt>
                <c:pt idx="2">
                  <c:v>Local road maintenance</c:v>
                </c:pt>
                <c:pt idx="3">
                  <c:v>Management of city government finances</c:v>
                </c:pt>
                <c:pt idx="4">
                  <c:v>Enforcement of poorly maintained housing and buildings</c:v>
                </c:pt>
                <c:pt idx="5">
                  <c:v>Addressing homelessness</c:v>
                </c:pt>
              </c:strCache>
            </c:strRef>
          </c:cat>
          <c:val>
            <c:numRef>
              <c:f>Sheet1!$B$2:$B$7</c:f>
              <c:numCache>
                <c:formatCode>0%</c:formatCode>
                <c:ptCount val="6"/>
                <c:pt idx="0">
                  <c:v>0.33999999999999997</c:v>
                </c:pt>
                <c:pt idx="1">
                  <c:v>0.2</c:v>
                </c:pt>
                <c:pt idx="2">
                  <c:v>0.3</c:v>
                </c:pt>
                <c:pt idx="3">
                  <c:v>0.18</c:v>
                </c:pt>
                <c:pt idx="4">
                  <c:v>0.18</c:v>
                </c:pt>
                <c:pt idx="5">
                  <c:v>0.12</c:v>
                </c:pt>
              </c:numCache>
            </c:numRef>
          </c:val>
          <c:extLst>
            <c:ext xmlns:c16="http://schemas.microsoft.com/office/drawing/2014/chart" uri="{C3380CC4-5D6E-409C-BE32-E72D297353CC}">
              <c16:uniqueId val="{00000000-4F0B-4402-B54F-978C57C9C250}"/>
            </c:ext>
          </c:extLst>
        </c:ser>
        <c:ser>
          <c:idx val="1"/>
          <c:order val="1"/>
          <c:tx>
            <c:strRef>
              <c:f>Sheet1!$C$1</c:f>
              <c:strCache>
                <c:ptCount val="1"/>
                <c:pt idx="0">
                  <c:v>5 (Smwt. Satis.)</c:v>
                </c:pt>
              </c:strCache>
            </c:strRef>
          </c:tx>
          <c:spPr>
            <a:solidFill>
              <a:schemeClr val="accent2"/>
            </a:solidFill>
            <a:ln w="9525">
              <a:noFill/>
            </a:ln>
          </c:spPr>
          <c:invertIfNegative val="0"/>
          <c:dLbls>
            <c:spPr>
              <a:noFill/>
              <a:ln>
                <a:noFill/>
              </a:ln>
              <a:effectLst/>
            </c:spPr>
            <c:txPr>
              <a:bodyPr wrap="square" lIns="38100" tIns="19050" rIns="38100" bIns="19050" anchor="ctr">
                <a:spAutoFit/>
              </a:bodyPr>
              <a:lstStyle/>
              <a:p>
                <a:pPr>
                  <a:defRPr sz="1800">
                    <a:solidFill>
                      <a:schemeClr val="accent3"/>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Keeping City streets and alleys clean</c:v>
                </c:pt>
                <c:pt idx="1">
                  <c:v>Programs that protect the environment</c:v>
                </c:pt>
                <c:pt idx="2">
                  <c:v>Local road maintenance</c:v>
                </c:pt>
                <c:pt idx="3">
                  <c:v>Management of city government finances</c:v>
                </c:pt>
                <c:pt idx="4">
                  <c:v>Enforcement of poorly maintained housing and buildings</c:v>
                </c:pt>
                <c:pt idx="5">
                  <c:v>Addressing homelessness</c:v>
                </c:pt>
              </c:strCache>
            </c:strRef>
          </c:cat>
          <c:val>
            <c:numRef>
              <c:f>Sheet1!$C$2:$C$7</c:f>
              <c:numCache>
                <c:formatCode>0%</c:formatCode>
                <c:ptCount val="6"/>
                <c:pt idx="0">
                  <c:v>0.2</c:v>
                </c:pt>
                <c:pt idx="1">
                  <c:v>0.18</c:v>
                </c:pt>
                <c:pt idx="2">
                  <c:v>0.23</c:v>
                </c:pt>
                <c:pt idx="3">
                  <c:v>0.18</c:v>
                </c:pt>
                <c:pt idx="4">
                  <c:v>0.19</c:v>
                </c:pt>
                <c:pt idx="5">
                  <c:v>0.13</c:v>
                </c:pt>
              </c:numCache>
            </c:numRef>
          </c:val>
          <c:extLst>
            <c:ext xmlns:c16="http://schemas.microsoft.com/office/drawing/2014/chart" uri="{C3380CC4-5D6E-409C-BE32-E72D297353CC}">
              <c16:uniqueId val="{00000001-4F0B-4402-B54F-978C57C9C250}"/>
            </c:ext>
          </c:extLst>
        </c:ser>
        <c:ser>
          <c:idx val="2"/>
          <c:order val="2"/>
          <c:tx>
            <c:strRef>
              <c:f>Sheet1!$D$1</c:f>
              <c:strCache>
                <c:ptCount val="1"/>
                <c:pt idx="0">
                  <c:v>4 (Neutral) </c:v>
                </c:pt>
              </c:strCache>
            </c:strRef>
          </c:tx>
          <c:spPr>
            <a:solidFill>
              <a:schemeClr val="accent6">
                <a:lumMod val="60000"/>
                <a:lumOff val="40000"/>
              </a:schemeClr>
            </a:solidFill>
            <a:ln>
              <a:noFill/>
            </a:ln>
          </c:spPr>
          <c:invertIfNegative val="0"/>
          <c:dLbls>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F0B-4402-B54F-978C57C9C250}"/>
                </c:ext>
              </c:extLst>
            </c:dLbl>
            <c:spPr>
              <a:noFill/>
              <a:ln>
                <a:noFill/>
              </a:ln>
              <a:effectLst/>
            </c:spPr>
            <c:txPr>
              <a:bodyPr wrap="square" lIns="38100" tIns="19050" rIns="38100" bIns="19050" anchor="ctr">
                <a:spAutoFit/>
              </a:bodyPr>
              <a:lstStyle/>
              <a:p>
                <a:pPr>
                  <a:defRPr sz="1800"/>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Keeping City streets and alleys clean</c:v>
                </c:pt>
                <c:pt idx="1">
                  <c:v>Programs that protect the environment</c:v>
                </c:pt>
                <c:pt idx="2">
                  <c:v>Local road maintenance</c:v>
                </c:pt>
                <c:pt idx="3">
                  <c:v>Management of city government finances</c:v>
                </c:pt>
                <c:pt idx="4">
                  <c:v>Enforcement of poorly maintained housing and buildings</c:v>
                </c:pt>
                <c:pt idx="5">
                  <c:v>Addressing homelessness</c:v>
                </c:pt>
              </c:strCache>
            </c:strRef>
          </c:cat>
          <c:val>
            <c:numRef>
              <c:f>Sheet1!$D$2:$D$7</c:f>
              <c:numCache>
                <c:formatCode>0%</c:formatCode>
                <c:ptCount val="6"/>
                <c:pt idx="0">
                  <c:v>0.17</c:v>
                </c:pt>
                <c:pt idx="1">
                  <c:v>0.14000000000000001</c:v>
                </c:pt>
                <c:pt idx="2">
                  <c:v>0.16</c:v>
                </c:pt>
                <c:pt idx="3">
                  <c:v>0.12</c:v>
                </c:pt>
                <c:pt idx="4">
                  <c:v>0.14000000000000001</c:v>
                </c:pt>
                <c:pt idx="5">
                  <c:v>0.12</c:v>
                </c:pt>
              </c:numCache>
            </c:numRef>
          </c:val>
          <c:extLst>
            <c:ext xmlns:c16="http://schemas.microsoft.com/office/drawing/2014/chart" uri="{C3380CC4-5D6E-409C-BE32-E72D297353CC}">
              <c16:uniqueId val="{00000002-4F0B-4402-B54F-978C57C9C250}"/>
            </c:ext>
          </c:extLst>
        </c:ser>
        <c:ser>
          <c:idx val="3"/>
          <c:order val="3"/>
          <c:tx>
            <c:strRef>
              <c:f>Sheet1!$E$1</c:f>
              <c:strCache>
                <c:ptCount val="1"/>
                <c:pt idx="0">
                  <c:v>1 (Not at All Satis.), 2 &amp; 3</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a:solidFill>
                      <a:schemeClr val="accent3"/>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Keeping City streets and alleys clean</c:v>
                </c:pt>
                <c:pt idx="1">
                  <c:v>Programs that protect the environment</c:v>
                </c:pt>
                <c:pt idx="2">
                  <c:v>Local road maintenance</c:v>
                </c:pt>
                <c:pt idx="3">
                  <c:v>Management of city government finances</c:v>
                </c:pt>
                <c:pt idx="4">
                  <c:v>Enforcement of poorly maintained housing and buildings</c:v>
                </c:pt>
                <c:pt idx="5">
                  <c:v>Addressing homelessness</c:v>
                </c:pt>
              </c:strCache>
            </c:strRef>
          </c:cat>
          <c:val>
            <c:numRef>
              <c:f>Sheet1!$E$2:$E$7</c:f>
              <c:numCache>
                <c:formatCode>0%</c:formatCode>
                <c:ptCount val="6"/>
                <c:pt idx="0">
                  <c:v>0.26</c:v>
                </c:pt>
                <c:pt idx="1">
                  <c:v>0.18</c:v>
                </c:pt>
                <c:pt idx="2">
                  <c:v>0.28999999999999998</c:v>
                </c:pt>
                <c:pt idx="3">
                  <c:v>0.16</c:v>
                </c:pt>
                <c:pt idx="4">
                  <c:v>0.31000000000000005</c:v>
                </c:pt>
                <c:pt idx="5">
                  <c:v>0.52</c:v>
                </c:pt>
              </c:numCache>
            </c:numRef>
          </c:val>
          <c:extLst>
            <c:ext xmlns:c16="http://schemas.microsoft.com/office/drawing/2014/chart" uri="{C3380CC4-5D6E-409C-BE32-E72D297353CC}">
              <c16:uniqueId val="{00000004-4F0B-4402-B54F-978C57C9C250}"/>
            </c:ext>
          </c:extLst>
        </c:ser>
        <c:ser>
          <c:idx val="4"/>
          <c:order val="4"/>
          <c:tx>
            <c:strRef>
              <c:f>Sheet1!$F$1</c:f>
              <c:strCache>
                <c:ptCount val="1"/>
                <c:pt idx="0">
                  <c:v>Don't Know</c:v>
                </c:pt>
              </c:strCache>
            </c:strRef>
          </c:tx>
          <c:spPr>
            <a:solidFill>
              <a:schemeClr val="accent6"/>
            </a:solidFill>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1-4BCA-4B8A-B800-13F9AA439D60}"/>
                </c:ext>
              </c:extLst>
            </c:dLbl>
            <c:dLbl>
              <c:idx val="2"/>
              <c:delete val="1"/>
              <c:extLst>
                <c:ext xmlns:c15="http://schemas.microsoft.com/office/drawing/2012/chart" uri="{CE6537A1-D6FC-4f65-9D91-7224C49458BB}"/>
                <c:ext xmlns:c16="http://schemas.microsoft.com/office/drawing/2014/chart" uri="{C3380CC4-5D6E-409C-BE32-E72D297353CC}">
                  <c16:uniqueId val="{00000001-80F4-42FA-89B7-3DDFD39B9EDE}"/>
                </c:ext>
              </c:extLst>
            </c:dLbl>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Keeping City streets and alleys clean</c:v>
                </c:pt>
                <c:pt idx="1">
                  <c:v>Programs that protect the environment</c:v>
                </c:pt>
                <c:pt idx="2">
                  <c:v>Local road maintenance</c:v>
                </c:pt>
                <c:pt idx="3">
                  <c:v>Management of city government finances</c:v>
                </c:pt>
                <c:pt idx="4">
                  <c:v>Enforcement of poorly maintained housing and buildings</c:v>
                </c:pt>
                <c:pt idx="5">
                  <c:v>Addressing homelessness</c:v>
                </c:pt>
              </c:strCache>
            </c:strRef>
          </c:cat>
          <c:val>
            <c:numRef>
              <c:f>Sheet1!$F$2:$F$7</c:f>
              <c:numCache>
                <c:formatCode>0%</c:formatCode>
                <c:ptCount val="6"/>
                <c:pt idx="0">
                  <c:v>0.03</c:v>
                </c:pt>
                <c:pt idx="1">
                  <c:v>0.3</c:v>
                </c:pt>
                <c:pt idx="2">
                  <c:v>0.02</c:v>
                </c:pt>
                <c:pt idx="3">
                  <c:v>0.36</c:v>
                </c:pt>
                <c:pt idx="4">
                  <c:v>0.18</c:v>
                </c:pt>
                <c:pt idx="5">
                  <c:v>0.12</c:v>
                </c:pt>
              </c:numCache>
            </c:numRef>
          </c:val>
          <c:extLst>
            <c:ext xmlns:c16="http://schemas.microsoft.com/office/drawing/2014/chart" uri="{C3380CC4-5D6E-409C-BE32-E72D297353CC}">
              <c16:uniqueId val="{00000005-4F0B-4402-B54F-978C57C9C250}"/>
            </c:ext>
          </c:extLst>
        </c:ser>
        <c:dLbls>
          <c:dLblPos val="ctr"/>
          <c:showLegendKey val="0"/>
          <c:showVal val="1"/>
          <c:showCatName val="0"/>
          <c:showSerName val="0"/>
          <c:showPercent val="0"/>
          <c:showBubbleSize val="0"/>
        </c:dLbls>
        <c:gapWidth val="45"/>
        <c:overlap val="100"/>
        <c:axId val="251015968"/>
        <c:axId val="251016360"/>
      </c:barChart>
      <c:catAx>
        <c:axId val="251015968"/>
        <c:scaling>
          <c:orientation val="maxMin"/>
        </c:scaling>
        <c:delete val="0"/>
        <c:axPos val="l"/>
        <c:numFmt formatCode="General" sourceLinked="1"/>
        <c:majorTickMark val="none"/>
        <c:minorTickMark val="none"/>
        <c:tickLblPos val="nextTo"/>
        <c:spPr>
          <a:ln>
            <a:noFill/>
          </a:ln>
        </c:spPr>
        <c:txPr>
          <a:bodyPr/>
          <a:lstStyle/>
          <a:p>
            <a:pPr algn="r">
              <a:lnSpc>
                <a:spcPts val="1600"/>
              </a:lnSpc>
              <a:defRPr sz="1800"/>
            </a:pPr>
            <a:endParaRPr lang="en-US"/>
          </a:p>
        </c:txPr>
        <c:crossAx val="251016360"/>
        <c:crosses val="autoZero"/>
        <c:auto val="1"/>
        <c:lblAlgn val="ctr"/>
        <c:lblOffset val="1"/>
        <c:noMultiLvlLbl val="0"/>
      </c:catAx>
      <c:valAx>
        <c:axId val="251016360"/>
        <c:scaling>
          <c:orientation val="minMax"/>
          <c:max val="1"/>
          <c:min val="0"/>
        </c:scaling>
        <c:delete val="1"/>
        <c:axPos val="b"/>
        <c:numFmt formatCode="0%" sourceLinked="1"/>
        <c:majorTickMark val="out"/>
        <c:minorTickMark val="none"/>
        <c:tickLblPos val="nextTo"/>
        <c:crossAx val="251015968"/>
        <c:crosses val="max"/>
        <c:crossBetween val="between"/>
        <c:majorUnit val="0.2"/>
      </c:valAx>
    </c:plotArea>
    <c:legend>
      <c:legendPos val="t"/>
      <c:layout>
        <c:manualLayout>
          <c:xMode val="edge"/>
          <c:yMode val="edge"/>
          <c:x val="7.6201256766025544E-2"/>
          <c:y val="1.6381544663572088E-2"/>
          <c:w val="0.89530346177048092"/>
          <c:h val="5.9277328802109223E-2"/>
        </c:manualLayout>
      </c:layout>
      <c:overlay val="0"/>
      <c:txPr>
        <a:bodyPr/>
        <a:lstStyle/>
        <a:p>
          <a:pPr>
            <a:defRPr sz="13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920624183692451E-2"/>
          <c:y val="1.8928884665894243E-2"/>
          <c:w val="0.92148847735327666"/>
          <c:h val="0.91053962000358313"/>
        </c:manualLayout>
      </c:layout>
      <c:barChart>
        <c:barDir val="bar"/>
        <c:grouping val="clustered"/>
        <c:varyColors val="0"/>
        <c:ser>
          <c:idx val="0"/>
          <c:order val="0"/>
          <c:tx>
            <c:strRef>
              <c:f>Sheet1!$B$1</c:f>
              <c:strCache>
                <c:ptCount val="1"/>
                <c:pt idx="0">
                  <c:v>Column2</c:v>
                </c:pt>
              </c:strCache>
            </c:strRef>
          </c:tx>
          <c:spPr>
            <a:solidFill>
              <a:schemeClr val="accent2"/>
            </a:solidFill>
            <a:ln>
              <a:noFill/>
            </a:ln>
          </c:spPr>
          <c:invertIfNegative val="0"/>
          <c:dPt>
            <c:idx val="0"/>
            <c:invertIfNegative val="0"/>
            <c:bubble3D val="0"/>
            <c:spPr>
              <a:solidFill>
                <a:schemeClr val="accent1"/>
              </a:solidFill>
              <a:ln>
                <a:noFill/>
              </a:ln>
            </c:spPr>
            <c:extLst>
              <c:ext xmlns:c16="http://schemas.microsoft.com/office/drawing/2014/chart" uri="{C3380CC4-5D6E-409C-BE32-E72D297353CC}">
                <c16:uniqueId val="{00000001-0ACA-4EB4-96B9-36C38FC2B766}"/>
              </c:ext>
            </c:extLst>
          </c:dPt>
          <c:dPt>
            <c:idx val="1"/>
            <c:invertIfNegative val="0"/>
            <c:bubble3D val="0"/>
            <c:extLst>
              <c:ext xmlns:c16="http://schemas.microsoft.com/office/drawing/2014/chart" uri="{C3380CC4-5D6E-409C-BE32-E72D297353CC}">
                <c16:uniqueId val="{00000002-0ACA-4EB4-96B9-36C38FC2B766}"/>
              </c:ext>
            </c:extLst>
          </c:dPt>
          <c:dPt>
            <c:idx val="2"/>
            <c:invertIfNegative val="0"/>
            <c:bubble3D val="0"/>
            <c:spPr>
              <a:solidFill>
                <a:schemeClr val="accent2">
                  <a:lumMod val="40000"/>
                  <a:lumOff val="60000"/>
                </a:schemeClr>
              </a:solidFill>
              <a:ln>
                <a:noFill/>
              </a:ln>
            </c:spPr>
            <c:extLst>
              <c:ext xmlns:c16="http://schemas.microsoft.com/office/drawing/2014/chart" uri="{C3380CC4-5D6E-409C-BE32-E72D297353CC}">
                <c16:uniqueId val="{00000004-0ACA-4EB4-96B9-36C38FC2B766}"/>
              </c:ext>
            </c:extLst>
          </c:dPt>
          <c:dPt>
            <c:idx val="3"/>
            <c:invertIfNegative val="0"/>
            <c:bubble3D val="0"/>
            <c:spPr>
              <a:solidFill>
                <a:schemeClr val="accent5"/>
              </a:solidFill>
              <a:ln>
                <a:noFill/>
              </a:ln>
            </c:spPr>
            <c:extLst>
              <c:ext xmlns:c16="http://schemas.microsoft.com/office/drawing/2014/chart" uri="{C3380CC4-5D6E-409C-BE32-E72D297353CC}">
                <c16:uniqueId val="{00000006-0ACA-4EB4-96B9-36C38FC2B766}"/>
              </c:ext>
            </c:extLst>
          </c:dPt>
          <c:dPt>
            <c:idx val="4"/>
            <c:invertIfNegative val="0"/>
            <c:bubble3D val="0"/>
            <c:spPr>
              <a:solidFill>
                <a:schemeClr val="accent4"/>
              </a:solidFill>
              <a:ln>
                <a:noFill/>
              </a:ln>
            </c:spPr>
            <c:extLst>
              <c:ext xmlns:c16="http://schemas.microsoft.com/office/drawing/2014/chart" uri="{C3380CC4-5D6E-409C-BE32-E72D297353CC}">
                <c16:uniqueId val="{00000008-0ACA-4EB4-96B9-36C38FC2B766}"/>
              </c:ext>
            </c:extLst>
          </c:dPt>
          <c:dPt>
            <c:idx val="5"/>
            <c:invertIfNegative val="0"/>
            <c:bubble3D val="0"/>
            <c:spPr>
              <a:solidFill>
                <a:schemeClr val="accent5">
                  <a:lumMod val="75000"/>
                </a:schemeClr>
              </a:solidFill>
              <a:ln>
                <a:noFill/>
              </a:ln>
            </c:spPr>
            <c:extLst>
              <c:ext xmlns:c16="http://schemas.microsoft.com/office/drawing/2014/chart" uri="{C3380CC4-5D6E-409C-BE32-E72D297353CC}">
                <c16:uniqueId val="{0000000A-0ACA-4EB4-96B9-36C38FC2B766}"/>
              </c:ext>
            </c:extLst>
          </c:dPt>
          <c:dPt>
            <c:idx val="6"/>
            <c:invertIfNegative val="0"/>
            <c:bubble3D val="0"/>
            <c:spPr>
              <a:solidFill>
                <a:schemeClr val="accent6"/>
              </a:solidFill>
              <a:ln>
                <a:noFill/>
              </a:ln>
            </c:spPr>
            <c:extLst>
              <c:ext xmlns:c16="http://schemas.microsoft.com/office/drawing/2014/chart" uri="{C3380CC4-5D6E-409C-BE32-E72D297353CC}">
                <c16:uniqueId val="{0000000C-0ACA-4EB4-96B9-36C38FC2B766}"/>
              </c:ext>
            </c:extLst>
          </c:dPt>
          <c:dPt>
            <c:idx val="8"/>
            <c:invertIfNegative val="0"/>
            <c:bubble3D val="0"/>
            <c:spPr>
              <a:solidFill>
                <a:schemeClr val="accent6"/>
              </a:solidFill>
              <a:ln>
                <a:noFill/>
              </a:ln>
            </c:spPr>
            <c:extLst>
              <c:ext xmlns:c16="http://schemas.microsoft.com/office/drawing/2014/chart" uri="{C3380CC4-5D6E-409C-BE32-E72D297353CC}">
                <c16:uniqueId val="{0000000E-0ACA-4EB4-96B9-36C38FC2B766}"/>
              </c:ext>
            </c:extLst>
          </c:dPt>
          <c:dPt>
            <c:idx val="9"/>
            <c:invertIfNegative val="0"/>
            <c:bubble3D val="0"/>
            <c:extLst>
              <c:ext xmlns:c16="http://schemas.microsoft.com/office/drawing/2014/chart" uri="{C3380CC4-5D6E-409C-BE32-E72D297353CC}">
                <c16:uniqueId val="{0000000F-0ACA-4EB4-96B9-36C38FC2B766}"/>
              </c:ext>
            </c:extLst>
          </c:dPt>
          <c:dPt>
            <c:idx val="10"/>
            <c:invertIfNegative val="0"/>
            <c:bubble3D val="0"/>
            <c:extLst>
              <c:ext xmlns:c16="http://schemas.microsoft.com/office/drawing/2014/chart" uri="{C3380CC4-5D6E-409C-BE32-E72D297353CC}">
                <c16:uniqueId val="{00000010-0ACA-4EB4-96B9-36C38FC2B766}"/>
              </c:ext>
            </c:extLst>
          </c:dPt>
          <c:dPt>
            <c:idx val="12"/>
            <c:invertIfNegative val="0"/>
            <c:bubble3D val="0"/>
            <c:extLst>
              <c:ext xmlns:c16="http://schemas.microsoft.com/office/drawing/2014/chart" uri="{C3380CC4-5D6E-409C-BE32-E72D297353CC}">
                <c16:uniqueId val="{00000011-0ACA-4EB4-96B9-36C38FC2B766}"/>
              </c:ext>
            </c:extLst>
          </c:dPt>
          <c:dPt>
            <c:idx val="15"/>
            <c:invertIfNegative val="0"/>
            <c:bubble3D val="0"/>
            <c:extLst>
              <c:ext xmlns:c16="http://schemas.microsoft.com/office/drawing/2014/chart" uri="{C3380CC4-5D6E-409C-BE32-E72D297353CC}">
                <c16:uniqueId val="{00000012-0ACA-4EB4-96B9-36C38FC2B766}"/>
              </c:ext>
            </c:extLst>
          </c:dPt>
          <c:dPt>
            <c:idx val="18"/>
            <c:invertIfNegative val="0"/>
            <c:bubble3D val="0"/>
            <c:extLst>
              <c:ext xmlns:c16="http://schemas.microsoft.com/office/drawing/2014/chart" uri="{C3380CC4-5D6E-409C-BE32-E72D297353CC}">
                <c16:uniqueId val="{00000013-0ACA-4EB4-96B9-36C38FC2B766}"/>
              </c:ext>
            </c:extLst>
          </c:dPt>
          <c:dLbls>
            <c:spPr>
              <a:noFill/>
              <a:ln>
                <a:noFill/>
              </a:ln>
              <a:effectLst/>
            </c:spPr>
            <c:txPr>
              <a:bodyPr wrap="none"/>
              <a:lstStyle/>
              <a:p>
                <a:pPr>
                  <a:defRPr sz="1800"/>
                </a:pPr>
                <a:endParaRPr lang="en-US"/>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c15:spPr>
                <c15:showLeaderLines val="0"/>
              </c:ext>
            </c:extLst>
          </c:dLbls>
          <c:cat>
            <c:strRef>
              <c:f>Sheet1!$A$2:$A$8</c:f>
              <c:strCache>
                <c:ptCount val="7"/>
                <c:pt idx="0">
                  <c:v>Very important</c:v>
                </c:pt>
                <c:pt idx="1">
                  <c:v>Somewhat important</c:v>
                </c:pt>
                <c:pt idx="3">
                  <c:v>Not too important</c:v>
                </c:pt>
                <c:pt idx="4">
                  <c:v>Not at all important</c:v>
                </c:pt>
                <c:pt idx="6">
                  <c:v>Don't know</c:v>
                </c:pt>
              </c:strCache>
            </c:strRef>
          </c:cat>
          <c:val>
            <c:numRef>
              <c:f>Sheet1!$B$2:$B$8</c:f>
              <c:numCache>
                <c:formatCode>0%</c:formatCode>
                <c:ptCount val="7"/>
                <c:pt idx="0">
                  <c:v>0.7</c:v>
                </c:pt>
                <c:pt idx="1">
                  <c:v>0.24</c:v>
                </c:pt>
                <c:pt idx="3">
                  <c:v>0.03</c:v>
                </c:pt>
                <c:pt idx="4">
                  <c:v>0.01</c:v>
                </c:pt>
                <c:pt idx="6">
                  <c:v>0.02</c:v>
                </c:pt>
              </c:numCache>
            </c:numRef>
          </c:val>
          <c:extLst>
            <c:ext xmlns:c16="http://schemas.microsoft.com/office/drawing/2014/chart" uri="{C3380CC4-5D6E-409C-BE32-E72D297353CC}">
              <c16:uniqueId val="{00000014-0ACA-4EB4-96B9-36C38FC2B766}"/>
            </c:ext>
          </c:extLst>
        </c:ser>
        <c:dLbls>
          <c:showLegendKey val="0"/>
          <c:showVal val="0"/>
          <c:showCatName val="0"/>
          <c:showSerName val="0"/>
          <c:showPercent val="0"/>
          <c:showBubbleSize val="0"/>
        </c:dLbls>
        <c:gapWidth val="21"/>
        <c:axId val="523239816"/>
        <c:axId val="523240208"/>
      </c:barChart>
      <c:catAx>
        <c:axId val="523239816"/>
        <c:scaling>
          <c:orientation val="maxMin"/>
        </c:scaling>
        <c:delete val="0"/>
        <c:axPos val="l"/>
        <c:numFmt formatCode="General" sourceLinked="0"/>
        <c:majorTickMark val="none"/>
        <c:minorTickMark val="none"/>
        <c:tickLblPos val="none"/>
        <c:spPr>
          <a:ln>
            <a:noFill/>
          </a:ln>
        </c:spPr>
        <c:txPr>
          <a:bodyPr/>
          <a:lstStyle/>
          <a:p>
            <a:pPr>
              <a:defRPr sz="1800"/>
            </a:pPr>
            <a:endParaRPr lang="en-US"/>
          </a:p>
        </c:txPr>
        <c:crossAx val="523240208"/>
        <c:crosses val="autoZero"/>
        <c:auto val="1"/>
        <c:lblAlgn val="ctr"/>
        <c:lblOffset val="100"/>
        <c:noMultiLvlLbl val="0"/>
      </c:catAx>
      <c:valAx>
        <c:axId val="523240208"/>
        <c:scaling>
          <c:orientation val="minMax"/>
          <c:max val="0.9"/>
        </c:scaling>
        <c:delete val="1"/>
        <c:axPos val="b"/>
        <c:numFmt formatCode="0%" sourceLinked="1"/>
        <c:majorTickMark val="out"/>
        <c:minorTickMark val="none"/>
        <c:tickLblPos val="nextTo"/>
        <c:crossAx val="523239816"/>
        <c:crosses val="max"/>
        <c:crossBetween val="between"/>
        <c:majorUnit val="0.15000000000000002"/>
      </c:valAx>
    </c:plotArea>
    <c:plotVisOnly val="1"/>
    <c:dispBlanksAs val="gap"/>
    <c:showDLblsOverMax val="0"/>
  </c:chart>
  <c:txPr>
    <a:bodyPr/>
    <a:lstStyle/>
    <a:p>
      <a:pPr>
        <a:defRPr sz="16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920624183692451E-2"/>
          <c:y val="1.8928884665894243E-2"/>
          <c:w val="0.92148847735327666"/>
          <c:h val="0.91053962000358313"/>
        </c:manualLayout>
      </c:layout>
      <c:barChart>
        <c:barDir val="bar"/>
        <c:grouping val="clustered"/>
        <c:varyColors val="0"/>
        <c:ser>
          <c:idx val="0"/>
          <c:order val="0"/>
          <c:tx>
            <c:strRef>
              <c:f>Sheet1!$B$1</c:f>
              <c:strCache>
                <c:ptCount val="1"/>
                <c:pt idx="0">
                  <c:v>q12</c:v>
                </c:pt>
              </c:strCache>
            </c:strRef>
          </c:tx>
          <c:spPr>
            <a:solidFill>
              <a:schemeClr val="accent2"/>
            </a:solidFill>
            <a:ln>
              <a:noFill/>
            </a:ln>
          </c:spPr>
          <c:invertIfNegative val="0"/>
          <c:dPt>
            <c:idx val="0"/>
            <c:invertIfNegative val="0"/>
            <c:bubble3D val="0"/>
            <c:spPr>
              <a:solidFill>
                <a:schemeClr val="accent1"/>
              </a:solidFill>
              <a:ln>
                <a:noFill/>
              </a:ln>
            </c:spPr>
            <c:extLst>
              <c:ext xmlns:c16="http://schemas.microsoft.com/office/drawing/2014/chart" uri="{C3380CC4-5D6E-409C-BE32-E72D297353CC}">
                <c16:uniqueId val="{00000001-9CCC-498B-89CE-C4300E4E1A19}"/>
              </c:ext>
            </c:extLst>
          </c:dPt>
          <c:dPt>
            <c:idx val="1"/>
            <c:invertIfNegative val="0"/>
            <c:bubble3D val="0"/>
            <c:extLst>
              <c:ext xmlns:c16="http://schemas.microsoft.com/office/drawing/2014/chart" uri="{C3380CC4-5D6E-409C-BE32-E72D297353CC}">
                <c16:uniqueId val="{00000002-9CCC-498B-89CE-C4300E4E1A19}"/>
              </c:ext>
            </c:extLst>
          </c:dPt>
          <c:dPt>
            <c:idx val="2"/>
            <c:invertIfNegative val="0"/>
            <c:bubble3D val="0"/>
            <c:spPr>
              <a:solidFill>
                <a:schemeClr val="accent2">
                  <a:lumMod val="40000"/>
                  <a:lumOff val="60000"/>
                </a:schemeClr>
              </a:solidFill>
              <a:ln>
                <a:noFill/>
              </a:ln>
            </c:spPr>
            <c:extLst>
              <c:ext xmlns:c16="http://schemas.microsoft.com/office/drawing/2014/chart" uri="{C3380CC4-5D6E-409C-BE32-E72D297353CC}">
                <c16:uniqueId val="{00000004-9CCC-498B-89CE-C4300E4E1A19}"/>
              </c:ext>
            </c:extLst>
          </c:dPt>
          <c:dPt>
            <c:idx val="3"/>
            <c:invertIfNegative val="0"/>
            <c:bubble3D val="0"/>
            <c:spPr>
              <a:solidFill>
                <a:schemeClr val="accent5"/>
              </a:solidFill>
              <a:ln>
                <a:noFill/>
              </a:ln>
            </c:spPr>
            <c:extLst>
              <c:ext xmlns:c16="http://schemas.microsoft.com/office/drawing/2014/chart" uri="{C3380CC4-5D6E-409C-BE32-E72D297353CC}">
                <c16:uniqueId val="{00000006-9CCC-498B-89CE-C4300E4E1A19}"/>
              </c:ext>
            </c:extLst>
          </c:dPt>
          <c:dPt>
            <c:idx val="4"/>
            <c:invertIfNegative val="0"/>
            <c:bubble3D val="0"/>
            <c:spPr>
              <a:solidFill>
                <a:schemeClr val="accent4"/>
              </a:solidFill>
              <a:ln>
                <a:noFill/>
              </a:ln>
            </c:spPr>
            <c:extLst>
              <c:ext xmlns:c16="http://schemas.microsoft.com/office/drawing/2014/chart" uri="{C3380CC4-5D6E-409C-BE32-E72D297353CC}">
                <c16:uniqueId val="{00000008-9CCC-498B-89CE-C4300E4E1A19}"/>
              </c:ext>
            </c:extLst>
          </c:dPt>
          <c:dPt>
            <c:idx val="5"/>
            <c:invertIfNegative val="0"/>
            <c:bubble3D val="0"/>
            <c:spPr>
              <a:solidFill>
                <a:schemeClr val="accent5">
                  <a:lumMod val="75000"/>
                </a:schemeClr>
              </a:solidFill>
              <a:ln>
                <a:noFill/>
              </a:ln>
            </c:spPr>
            <c:extLst>
              <c:ext xmlns:c16="http://schemas.microsoft.com/office/drawing/2014/chart" uri="{C3380CC4-5D6E-409C-BE32-E72D297353CC}">
                <c16:uniqueId val="{0000000A-9CCC-498B-89CE-C4300E4E1A19}"/>
              </c:ext>
            </c:extLst>
          </c:dPt>
          <c:dPt>
            <c:idx val="6"/>
            <c:invertIfNegative val="0"/>
            <c:bubble3D val="0"/>
            <c:spPr>
              <a:solidFill>
                <a:schemeClr val="accent6"/>
              </a:solidFill>
              <a:ln>
                <a:noFill/>
              </a:ln>
            </c:spPr>
            <c:extLst>
              <c:ext xmlns:c16="http://schemas.microsoft.com/office/drawing/2014/chart" uri="{C3380CC4-5D6E-409C-BE32-E72D297353CC}">
                <c16:uniqueId val="{0000000C-9CCC-498B-89CE-C4300E4E1A19}"/>
              </c:ext>
            </c:extLst>
          </c:dPt>
          <c:dPt>
            <c:idx val="8"/>
            <c:invertIfNegative val="0"/>
            <c:bubble3D val="0"/>
            <c:spPr>
              <a:solidFill>
                <a:schemeClr val="accent6"/>
              </a:solidFill>
              <a:ln>
                <a:noFill/>
              </a:ln>
            </c:spPr>
            <c:extLst>
              <c:ext xmlns:c16="http://schemas.microsoft.com/office/drawing/2014/chart" uri="{C3380CC4-5D6E-409C-BE32-E72D297353CC}">
                <c16:uniqueId val="{0000000E-9CCC-498B-89CE-C4300E4E1A19}"/>
              </c:ext>
            </c:extLst>
          </c:dPt>
          <c:dPt>
            <c:idx val="9"/>
            <c:invertIfNegative val="0"/>
            <c:bubble3D val="0"/>
            <c:extLst>
              <c:ext xmlns:c16="http://schemas.microsoft.com/office/drawing/2014/chart" uri="{C3380CC4-5D6E-409C-BE32-E72D297353CC}">
                <c16:uniqueId val="{0000000F-9CCC-498B-89CE-C4300E4E1A19}"/>
              </c:ext>
            </c:extLst>
          </c:dPt>
          <c:dPt>
            <c:idx val="10"/>
            <c:invertIfNegative val="0"/>
            <c:bubble3D val="0"/>
            <c:extLst>
              <c:ext xmlns:c16="http://schemas.microsoft.com/office/drawing/2014/chart" uri="{C3380CC4-5D6E-409C-BE32-E72D297353CC}">
                <c16:uniqueId val="{00000010-9CCC-498B-89CE-C4300E4E1A19}"/>
              </c:ext>
            </c:extLst>
          </c:dPt>
          <c:dPt>
            <c:idx val="12"/>
            <c:invertIfNegative val="0"/>
            <c:bubble3D val="0"/>
            <c:extLst>
              <c:ext xmlns:c16="http://schemas.microsoft.com/office/drawing/2014/chart" uri="{C3380CC4-5D6E-409C-BE32-E72D297353CC}">
                <c16:uniqueId val="{00000011-9CCC-498B-89CE-C4300E4E1A19}"/>
              </c:ext>
            </c:extLst>
          </c:dPt>
          <c:dPt>
            <c:idx val="15"/>
            <c:invertIfNegative val="0"/>
            <c:bubble3D val="0"/>
            <c:extLst>
              <c:ext xmlns:c16="http://schemas.microsoft.com/office/drawing/2014/chart" uri="{C3380CC4-5D6E-409C-BE32-E72D297353CC}">
                <c16:uniqueId val="{00000012-9CCC-498B-89CE-C4300E4E1A19}"/>
              </c:ext>
            </c:extLst>
          </c:dPt>
          <c:dPt>
            <c:idx val="18"/>
            <c:invertIfNegative val="0"/>
            <c:bubble3D val="0"/>
            <c:extLst>
              <c:ext xmlns:c16="http://schemas.microsoft.com/office/drawing/2014/chart" uri="{C3380CC4-5D6E-409C-BE32-E72D297353CC}">
                <c16:uniqueId val="{00000013-9CCC-498B-89CE-C4300E4E1A19}"/>
              </c:ext>
            </c:extLst>
          </c:dPt>
          <c:dLbls>
            <c:spPr>
              <a:noFill/>
              <a:ln>
                <a:noFill/>
              </a:ln>
              <a:effectLst/>
            </c:spPr>
            <c:txPr>
              <a:bodyPr wrap="none"/>
              <a:lstStyle/>
              <a:p>
                <a:pPr>
                  <a:defRPr sz="1800"/>
                </a:pPr>
                <a:endParaRPr lang="en-US"/>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c15:spPr>
                <c15:showLeaderLines val="0"/>
              </c:ext>
            </c:extLst>
          </c:dLbls>
          <c:cat>
            <c:strRef>
              <c:f>Sheet1!$A$2:$A$8</c:f>
              <c:strCache>
                <c:ptCount val="7"/>
                <c:pt idx="0">
                  <c:v>Strongly approve</c:v>
                </c:pt>
                <c:pt idx="1">
                  <c:v>Somewhat approve</c:v>
                </c:pt>
                <c:pt idx="3">
                  <c:v>Somewhat disapprove</c:v>
                </c:pt>
                <c:pt idx="4">
                  <c:v>Strongly disapprove</c:v>
                </c:pt>
                <c:pt idx="6">
                  <c:v>Don't know</c:v>
                </c:pt>
              </c:strCache>
            </c:strRef>
          </c:cat>
          <c:val>
            <c:numRef>
              <c:f>Sheet1!$B$2:$B$8</c:f>
              <c:numCache>
                <c:formatCode>0%</c:formatCode>
                <c:ptCount val="7"/>
                <c:pt idx="0">
                  <c:v>0.56999999999999995</c:v>
                </c:pt>
                <c:pt idx="1">
                  <c:v>0.33</c:v>
                </c:pt>
                <c:pt idx="3">
                  <c:v>0.04</c:v>
                </c:pt>
                <c:pt idx="4">
                  <c:v>0.02</c:v>
                </c:pt>
                <c:pt idx="6">
                  <c:v>0.04</c:v>
                </c:pt>
              </c:numCache>
            </c:numRef>
          </c:val>
          <c:extLst>
            <c:ext xmlns:c16="http://schemas.microsoft.com/office/drawing/2014/chart" uri="{C3380CC4-5D6E-409C-BE32-E72D297353CC}">
              <c16:uniqueId val="{00000014-9CCC-498B-89CE-C4300E4E1A19}"/>
            </c:ext>
          </c:extLst>
        </c:ser>
        <c:dLbls>
          <c:showLegendKey val="0"/>
          <c:showVal val="0"/>
          <c:showCatName val="0"/>
          <c:showSerName val="0"/>
          <c:showPercent val="0"/>
          <c:showBubbleSize val="0"/>
        </c:dLbls>
        <c:gapWidth val="21"/>
        <c:axId val="523239816"/>
        <c:axId val="523240208"/>
      </c:barChart>
      <c:catAx>
        <c:axId val="523239816"/>
        <c:scaling>
          <c:orientation val="maxMin"/>
        </c:scaling>
        <c:delete val="0"/>
        <c:axPos val="l"/>
        <c:numFmt formatCode="General" sourceLinked="0"/>
        <c:majorTickMark val="none"/>
        <c:minorTickMark val="none"/>
        <c:tickLblPos val="none"/>
        <c:spPr>
          <a:ln>
            <a:noFill/>
          </a:ln>
        </c:spPr>
        <c:txPr>
          <a:bodyPr/>
          <a:lstStyle/>
          <a:p>
            <a:pPr>
              <a:defRPr sz="1800"/>
            </a:pPr>
            <a:endParaRPr lang="en-US"/>
          </a:p>
        </c:txPr>
        <c:crossAx val="523240208"/>
        <c:crosses val="autoZero"/>
        <c:auto val="1"/>
        <c:lblAlgn val="ctr"/>
        <c:lblOffset val="100"/>
        <c:noMultiLvlLbl val="0"/>
      </c:catAx>
      <c:valAx>
        <c:axId val="523240208"/>
        <c:scaling>
          <c:orientation val="minMax"/>
          <c:max val="0.9"/>
        </c:scaling>
        <c:delete val="1"/>
        <c:axPos val="b"/>
        <c:numFmt formatCode="0%" sourceLinked="1"/>
        <c:majorTickMark val="out"/>
        <c:minorTickMark val="none"/>
        <c:tickLblPos val="nextTo"/>
        <c:crossAx val="523239816"/>
        <c:crosses val="max"/>
        <c:crossBetween val="between"/>
        <c:majorUnit val="0.15000000000000002"/>
      </c:valAx>
    </c:plotArea>
    <c:plotVisOnly val="1"/>
    <c:dispBlanksAs val="gap"/>
    <c:showDLblsOverMax val="0"/>
  </c:chart>
  <c:txPr>
    <a:bodyPr/>
    <a:lstStyle/>
    <a:p>
      <a:pPr>
        <a:defRPr sz="16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272355141506107E-2"/>
          <c:y val="1.8928849302600161E-2"/>
          <c:w val="0.92148847735327666"/>
          <c:h val="0.91053962000358313"/>
        </c:manualLayout>
      </c:layout>
      <c:barChart>
        <c:barDir val="bar"/>
        <c:grouping val="clustered"/>
        <c:varyColors val="0"/>
        <c:ser>
          <c:idx val="0"/>
          <c:order val="0"/>
          <c:tx>
            <c:strRef>
              <c:f>Sheet1!$B$1</c:f>
              <c:strCache>
                <c:ptCount val="1"/>
                <c:pt idx="0">
                  <c:v>Column2</c:v>
                </c:pt>
              </c:strCache>
            </c:strRef>
          </c:tx>
          <c:spPr>
            <a:solidFill>
              <a:schemeClr val="accent2"/>
            </a:solidFill>
            <a:ln>
              <a:noFill/>
            </a:ln>
          </c:spPr>
          <c:invertIfNegative val="0"/>
          <c:dPt>
            <c:idx val="0"/>
            <c:invertIfNegative val="0"/>
            <c:bubble3D val="0"/>
            <c:spPr>
              <a:solidFill>
                <a:schemeClr val="accent1"/>
              </a:solidFill>
              <a:ln>
                <a:noFill/>
              </a:ln>
            </c:spPr>
            <c:extLst>
              <c:ext xmlns:c16="http://schemas.microsoft.com/office/drawing/2014/chart" uri="{C3380CC4-5D6E-409C-BE32-E72D297353CC}">
                <c16:uniqueId val="{00000001-505E-4D45-ACFF-C1FAD4CF00B1}"/>
              </c:ext>
            </c:extLst>
          </c:dPt>
          <c:dPt>
            <c:idx val="1"/>
            <c:invertIfNegative val="0"/>
            <c:bubble3D val="0"/>
            <c:extLst>
              <c:ext xmlns:c16="http://schemas.microsoft.com/office/drawing/2014/chart" uri="{C3380CC4-5D6E-409C-BE32-E72D297353CC}">
                <c16:uniqueId val="{00000002-505E-4D45-ACFF-C1FAD4CF00B1}"/>
              </c:ext>
            </c:extLst>
          </c:dPt>
          <c:dPt>
            <c:idx val="2"/>
            <c:invertIfNegative val="0"/>
            <c:bubble3D val="0"/>
            <c:spPr>
              <a:solidFill>
                <a:schemeClr val="accent2">
                  <a:lumMod val="40000"/>
                  <a:lumOff val="60000"/>
                </a:schemeClr>
              </a:solidFill>
              <a:ln>
                <a:noFill/>
              </a:ln>
            </c:spPr>
            <c:extLst>
              <c:ext xmlns:c16="http://schemas.microsoft.com/office/drawing/2014/chart" uri="{C3380CC4-5D6E-409C-BE32-E72D297353CC}">
                <c16:uniqueId val="{00000004-505E-4D45-ACFF-C1FAD4CF00B1}"/>
              </c:ext>
            </c:extLst>
          </c:dPt>
          <c:dPt>
            <c:idx val="3"/>
            <c:invertIfNegative val="0"/>
            <c:bubble3D val="0"/>
            <c:spPr>
              <a:solidFill>
                <a:schemeClr val="accent6">
                  <a:lumMod val="60000"/>
                  <a:lumOff val="40000"/>
                </a:schemeClr>
              </a:solidFill>
              <a:ln>
                <a:noFill/>
              </a:ln>
            </c:spPr>
            <c:extLst>
              <c:ext xmlns:c16="http://schemas.microsoft.com/office/drawing/2014/chart" uri="{C3380CC4-5D6E-409C-BE32-E72D297353CC}">
                <c16:uniqueId val="{00000006-505E-4D45-ACFF-C1FAD4CF00B1}"/>
              </c:ext>
            </c:extLst>
          </c:dPt>
          <c:dPt>
            <c:idx val="4"/>
            <c:invertIfNegative val="0"/>
            <c:bubble3D val="0"/>
            <c:spPr>
              <a:solidFill>
                <a:schemeClr val="accent4"/>
              </a:solidFill>
              <a:ln>
                <a:noFill/>
              </a:ln>
            </c:spPr>
            <c:extLst>
              <c:ext xmlns:c16="http://schemas.microsoft.com/office/drawing/2014/chart" uri="{C3380CC4-5D6E-409C-BE32-E72D297353CC}">
                <c16:uniqueId val="{00000008-505E-4D45-ACFF-C1FAD4CF00B1}"/>
              </c:ext>
            </c:extLst>
          </c:dPt>
          <c:dPt>
            <c:idx val="5"/>
            <c:invertIfNegative val="0"/>
            <c:bubble3D val="0"/>
            <c:spPr>
              <a:solidFill>
                <a:schemeClr val="accent5"/>
              </a:solidFill>
              <a:ln>
                <a:noFill/>
              </a:ln>
            </c:spPr>
            <c:extLst>
              <c:ext xmlns:c16="http://schemas.microsoft.com/office/drawing/2014/chart" uri="{C3380CC4-5D6E-409C-BE32-E72D297353CC}">
                <c16:uniqueId val="{0000000A-505E-4D45-ACFF-C1FAD4CF00B1}"/>
              </c:ext>
            </c:extLst>
          </c:dPt>
          <c:dPt>
            <c:idx val="6"/>
            <c:invertIfNegative val="0"/>
            <c:bubble3D val="0"/>
            <c:spPr>
              <a:solidFill>
                <a:schemeClr val="accent4"/>
              </a:solidFill>
              <a:ln>
                <a:noFill/>
              </a:ln>
            </c:spPr>
            <c:extLst>
              <c:ext xmlns:c16="http://schemas.microsoft.com/office/drawing/2014/chart" uri="{C3380CC4-5D6E-409C-BE32-E72D297353CC}">
                <c16:uniqueId val="{0000000C-505E-4D45-ACFF-C1FAD4CF00B1}"/>
              </c:ext>
            </c:extLst>
          </c:dPt>
          <c:dPt>
            <c:idx val="8"/>
            <c:invertIfNegative val="0"/>
            <c:bubble3D val="0"/>
            <c:spPr>
              <a:solidFill>
                <a:schemeClr val="accent6"/>
              </a:solidFill>
              <a:ln>
                <a:noFill/>
              </a:ln>
            </c:spPr>
            <c:extLst>
              <c:ext xmlns:c16="http://schemas.microsoft.com/office/drawing/2014/chart" uri="{C3380CC4-5D6E-409C-BE32-E72D297353CC}">
                <c16:uniqueId val="{0000000E-505E-4D45-ACFF-C1FAD4CF00B1}"/>
              </c:ext>
            </c:extLst>
          </c:dPt>
          <c:dPt>
            <c:idx val="9"/>
            <c:invertIfNegative val="0"/>
            <c:bubble3D val="0"/>
            <c:extLst>
              <c:ext xmlns:c16="http://schemas.microsoft.com/office/drawing/2014/chart" uri="{C3380CC4-5D6E-409C-BE32-E72D297353CC}">
                <c16:uniqueId val="{0000000F-505E-4D45-ACFF-C1FAD4CF00B1}"/>
              </c:ext>
            </c:extLst>
          </c:dPt>
          <c:dPt>
            <c:idx val="10"/>
            <c:invertIfNegative val="0"/>
            <c:bubble3D val="0"/>
            <c:extLst>
              <c:ext xmlns:c16="http://schemas.microsoft.com/office/drawing/2014/chart" uri="{C3380CC4-5D6E-409C-BE32-E72D297353CC}">
                <c16:uniqueId val="{00000010-505E-4D45-ACFF-C1FAD4CF00B1}"/>
              </c:ext>
            </c:extLst>
          </c:dPt>
          <c:dPt>
            <c:idx val="12"/>
            <c:invertIfNegative val="0"/>
            <c:bubble3D val="0"/>
            <c:extLst>
              <c:ext xmlns:c16="http://schemas.microsoft.com/office/drawing/2014/chart" uri="{C3380CC4-5D6E-409C-BE32-E72D297353CC}">
                <c16:uniqueId val="{00000011-505E-4D45-ACFF-C1FAD4CF00B1}"/>
              </c:ext>
            </c:extLst>
          </c:dPt>
          <c:dPt>
            <c:idx val="15"/>
            <c:invertIfNegative val="0"/>
            <c:bubble3D val="0"/>
            <c:extLst>
              <c:ext xmlns:c16="http://schemas.microsoft.com/office/drawing/2014/chart" uri="{C3380CC4-5D6E-409C-BE32-E72D297353CC}">
                <c16:uniqueId val="{00000012-505E-4D45-ACFF-C1FAD4CF00B1}"/>
              </c:ext>
            </c:extLst>
          </c:dPt>
          <c:dPt>
            <c:idx val="18"/>
            <c:invertIfNegative val="0"/>
            <c:bubble3D val="0"/>
            <c:extLst>
              <c:ext xmlns:c16="http://schemas.microsoft.com/office/drawing/2014/chart" uri="{C3380CC4-5D6E-409C-BE32-E72D297353CC}">
                <c16:uniqueId val="{00000013-505E-4D45-ACFF-C1FAD4CF00B1}"/>
              </c:ext>
            </c:extLst>
          </c:dPt>
          <c:dLbls>
            <c:spPr>
              <a:noFill/>
              <a:ln>
                <a:noFill/>
              </a:ln>
              <a:effectLst/>
            </c:spPr>
            <c:txPr>
              <a:bodyPr wrap="none"/>
              <a:lstStyle/>
              <a:p>
                <a:pPr>
                  <a:defRPr sz="1800"/>
                </a:pPr>
                <a:endParaRPr lang="en-US"/>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c15:spPr>
                <c15:showLeaderLines val="0"/>
              </c:ext>
            </c:extLst>
          </c:dLbls>
          <c:cat>
            <c:strRef>
              <c:f>Sheet1!$A$2:$A$10</c:f>
              <c:strCache>
                <c:ptCount val="9"/>
                <c:pt idx="0">
                  <c:v>Very safe</c:v>
                </c:pt>
                <c:pt idx="1">
                  <c:v>Somewhat safe</c:v>
                </c:pt>
                <c:pt idx="3">
                  <c:v>Neither safe nor unsafe</c:v>
                </c:pt>
                <c:pt idx="5">
                  <c:v>Somewhat unsafe</c:v>
                </c:pt>
                <c:pt idx="6">
                  <c:v>Very unsafe</c:v>
                </c:pt>
                <c:pt idx="8">
                  <c:v>Don’t know/No opinion</c:v>
                </c:pt>
              </c:strCache>
            </c:strRef>
          </c:cat>
          <c:val>
            <c:numRef>
              <c:f>Sheet1!$B$2:$B$10</c:f>
              <c:numCache>
                <c:formatCode>0%</c:formatCode>
                <c:ptCount val="9"/>
                <c:pt idx="0">
                  <c:v>0.17</c:v>
                </c:pt>
                <c:pt idx="1">
                  <c:v>0.25</c:v>
                </c:pt>
                <c:pt idx="3">
                  <c:v>0.12</c:v>
                </c:pt>
                <c:pt idx="5">
                  <c:v>0.21</c:v>
                </c:pt>
                <c:pt idx="6">
                  <c:v>0.21</c:v>
                </c:pt>
                <c:pt idx="8">
                  <c:v>0.04</c:v>
                </c:pt>
              </c:numCache>
            </c:numRef>
          </c:val>
          <c:extLst>
            <c:ext xmlns:c16="http://schemas.microsoft.com/office/drawing/2014/chart" uri="{C3380CC4-5D6E-409C-BE32-E72D297353CC}">
              <c16:uniqueId val="{00000014-505E-4D45-ACFF-C1FAD4CF00B1}"/>
            </c:ext>
          </c:extLst>
        </c:ser>
        <c:dLbls>
          <c:showLegendKey val="0"/>
          <c:showVal val="0"/>
          <c:showCatName val="0"/>
          <c:showSerName val="0"/>
          <c:showPercent val="0"/>
          <c:showBubbleSize val="0"/>
        </c:dLbls>
        <c:gapWidth val="21"/>
        <c:axId val="523239816"/>
        <c:axId val="523240208"/>
      </c:barChart>
      <c:catAx>
        <c:axId val="523239816"/>
        <c:scaling>
          <c:orientation val="maxMin"/>
        </c:scaling>
        <c:delete val="0"/>
        <c:axPos val="l"/>
        <c:numFmt formatCode="General" sourceLinked="0"/>
        <c:majorTickMark val="none"/>
        <c:minorTickMark val="none"/>
        <c:tickLblPos val="none"/>
        <c:spPr>
          <a:ln>
            <a:noFill/>
          </a:ln>
        </c:spPr>
        <c:txPr>
          <a:bodyPr/>
          <a:lstStyle/>
          <a:p>
            <a:pPr>
              <a:defRPr sz="1800"/>
            </a:pPr>
            <a:endParaRPr lang="en-US"/>
          </a:p>
        </c:txPr>
        <c:crossAx val="523240208"/>
        <c:crosses val="autoZero"/>
        <c:auto val="1"/>
        <c:lblAlgn val="ctr"/>
        <c:lblOffset val="100"/>
        <c:noMultiLvlLbl val="0"/>
      </c:catAx>
      <c:valAx>
        <c:axId val="523240208"/>
        <c:scaling>
          <c:orientation val="minMax"/>
          <c:max val="0.60000000000000009"/>
        </c:scaling>
        <c:delete val="1"/>
        <c:axPos val="b"/>
        <c:numFmt formatCode="0%" sourceLinked="1"/>
        <c:majorTickMark val="out"/>
        <c:minorTickMark val="none"/>
        <c:tickLblPos val="nextTo"/>
        <c:crossAx val="523239816"/>
        <c:crosses val="max"/>
        <c:crossBetween val="between"/>
        <c:majorUnit val="0.15000000000000002"/>
      </c:valAx>
    </c:plotArea>
    <c:plotVisOnly val="1"/>
    <c:dispBlanksAs val="gap"/>
    <c:showDLblsOverMax val="0"/>
  </c:chart>
  <c:txPr>
    <a:bodyPr/>
    <a:lstStyle/>
    <a:p>
      <a:pPr>
        <a:defRPr sz="16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272355141506107E-2"/>
          <c:y val="1.8928849302600161E-2"/>
          <c:w val="0.92148847735327666"/>
          <c:h val="0.91053962000358313"/>
        </c:manualLayout>
      </c:layout>
      <c:barChart>
        <c:barDir val="bar"/>
        <c:grouping val="clustered"/>
        <c:varyColors val="0"/>
        <c:ser>
          <c:idx val="0"/>
          <c:order val="0"/>
          <c:tx>
            <c:strRef>
              <c:f>Sheet1!$B$1</c:f>
              <c:strCache>
                <c:ptCount val="1"/>
                <c:pt idx="0">
                  <c:v>Column2</c:v>
                </c:pt>
              </c:strCache>
            </c:strRef>
          </c:tx>
          <c:spPr>
            <a:solidFill>
              <a:schemeClr val="accent2"/>
            </a:solidFill>
            <a:ln>
              <a:noFill/>
            </a:ln>
          </c:spPr>
          <c:invertIfNegative val="0"/>
          <c:dPt>
            <c:idx val="0"/>
            <c:invertIfNegative val="0"/>
            <c:bubble3D val="0"/>
            <c:spPr>
              <a:solidFill>
                <a:schemeClr val="accent1"/>
              </a:solidFill>
              <a:ln>
                <a:noFill/>
              </a:ln>
            </c:spPr>
            <c:extLst>
              <c:ext xmlns:c16="http://schemas.microsoft.com/office/drawing/2014/chart" uri="{C3380CC4-5D6E-409C-BE32-E72D297353CC}">
                <c16:uniqueId val="{00000001-3CF4-4C51-AD87-2C9B02BE6BC4}"/>
              </c:ext>
            </c:extLst>
          </c:dPt>
          <c:dPt>
            <c:idx val="1"/>
            <c:invertIfNegative val="0"/>
            <c:bubble3D val="0"/>
            <c:extLst>
              <c:ext xmlns:c16="http://schemas.microsoft.com/office/drawing/2014/chart" uri="{C3380CC4-5D6E-409C-BE32-E72D297353CC}">
                <c16:uniqueId val="{00000002-3CF4-4C51-AD87-2C9B02BE6BC4}"/>
              </c:ext>
            </c:extLst>
          </c:dPt>
          <c:dPt>
            <c:idx val="2"/>
            <c:invertIfNegative val="0"/>
            <c:bubble3D val="0"/>
            <c:spPr>
              <a:solidFill>
                <a:schemeClr val="accent2">
                  <a:lumMod val="40000"/>
                  <a:lumOff val="60000"/>
                </a:schemeClr>
              </a:solidFill>
              <a:ln>
                <a:noFill/>
              </a:ln>
            </c:spPr>
            <c:extLst>
              <c:ext xmlns:c16="http://schemas.microsoft.com/office/drawing/2014/chart" uri="{C3380CC4-5D6E-409C-BE32-E72D297353CC}">
                <c16:uniqueId val="{00000004-3CF4-4C51-AD87-2C9B02BE6BC4}"/>
              </c:ext>
            </c:extLst>
          </c:dPt>
          <c:dPt>
            <c:idx val="3"/>
            <c:invertIfNegative val="0"/>
            <c:bubble3D val="0"/>
            <c:spPr>
              <a:solidFill>
                <a:schemeClr val="accent6">
                  <a:lumMod val="60000"/>
                  <a:lumOff val="40000"/>
                </a:schemeClr>
              </a:solidFill>
              <a:ln>
                <a:noFill/>
              </a:ln>
            </c:spPr>
            <c:extLst>
              <c:ext xmlns:c16="http://schemas.microsoft.com/office/drawing/2014/chart" uri="{C3380CC4-5D6E-409C-BE32-E72D297353CC}">
                <c16:uniqueId val="{00000006-3CF4-4C51-AD87-2C9B02BE6BC4}"/>
              </c:ext>
            </c:extLst>
          </c:dPt>
          <c:dPt>
            <c:idx val="4"/>
            <c:invertIfNegative val="0"/>
            <c:bubble3D val="0"/>
            <c:spPr>
              <a:solidFill>
                <a:schemeClr val="accent4"/>
              </a:solidFill>
              <a:ln>
                <a:noFill/>
              </a:ln>
            </c:spPr>
            <c:extLst>
              <c:ext xmlns:c16="http://schemas.microsoft.com/office/drawing/2014/chart" uri="{C3380CC4-5D6E-409C-BE32-E72D297353CC}">
                <c16:uniqueId val="{00000008-3CF4-4C51-AD87-2C9B02BE6BC4}"/>
              </c:ext>
            </c:extLst>
          </c:dPt>
          <c:dPt>
            <c:idx val="5"/>
            <c:invertIfNegative val="0"/>
            <c:bubble3D val="0"/>
            <c:spPr>
              <a:solidFill>
                <a:schemeClr val="accent5"/>
              </a:solidFill>
              <a:ln>
                <a:noFill/>
              </a:ln>
            </c:spPr>
            <c:extLst>
              <c:ext xmlns:c16="http://schemas.microsoft.com/office/drawing/2014/chart" uri="{C3380CC4-5D6E-409C-BE32-E72D297353CC}">
                <c16:uniqueId val="{0000000A-3CF4-4C51-AD87-2C9B02BE6BC4}"/>
              </c:ext>
            </c:extLst>
          </c:dPt>
          <c:dPt>
            <c:idx val="6"/>
            <c:invertIfNegative val="0"/>
            <c:bubble3D val="0"/>
            <c:spPr>
              <a:solidFill>
                <a:schemeClr val="accent4"/>
              </a:solidFill>
              <a:ln>
                <a:noFill/>
              </a:ln>
            </c:spPr>
            <c:extLst>
              <c:ext xmlns:c16="http://schemas.microsoft.com/office/drawing/2014/chart" uri="{C3380CC4-5D6E-409C-BE32-E72D297353CC}">
                <c16:uniqueId val="{0000000C-3CF4-4C51-AD87-2C9B02BE6BC4}"/>
              </c:ext>
            </c:extLst>
          </c:dPt>
          <c:dPt>
            <c:idx val="8"/>
            <c:invertIfNegative val="0"/>
            <c:bubble3D val="0"/>
            <c:spPr>
              <a:solidFill>
                <a:schemeClr val="accent6"/>
              </a:solidFill>
              <a:ln>
                <a:noFill/>
              </a:ln>
            </c:spPr>
            <c:extLst>
              <c:ext xmlns:c16="http://schemas.microsoft.com/office/drawing/2014/chart" uri="{C3380CC4-5D6E-409C-BE32-E72D297353CC}">
                <c16:uniqueId val="{0000000E-3CF4-4C51-AD87-2C9B02BE6BC4}"/>
              </c:ext>
            </c:extLst>
          </c:dPt>
          <c:dPt>
            <c:idx val="9"/>
            <c:invertIfNegative val="0"/>
            <c:bubble3D val="0"/>
            <c:extLst>
              <c:ext xmlns:c16="http://schemas.microsoft.com/office/drawing/2014/chart" uri="{C3380CC4-5D6E-409C-BE32-E72D297353CC}">
                <c16:uniqueId val="{0000000F-3CF4-4C51-AD87-2C9B02BE6BC4}"/>
              </c:ext>
            </c:extLst>
          </c:dPt>
          <c:dPt>
            <c:idx val="10"/>
            <c:invertIfNegative val="0"/>
            <c:bubble3D val="0"/>
            <c:extLst>
              <c:ext xmlns:c16="http://schemas.microsoft.com/office/drawing/2014/chart" uri="{C3380CC4-5D6E-409C-BE32-E72D297353CC}">
                <c16:uniqueId val="{00000010-3CF4-4C51-AD87-2C9B02BE6BC4}"/>
              </c:ext>
            </c:extLst>
          </c:dPt>
          <c:dPt>
            <c:idx val="12"/>
            <c:invertIfNegative val="0"/>
            <c:bubble3D val="0"/>
            <c:extLst>
              <c:ext xmlns:c16="http://schemas.microsoft.com/office/drawing/2014/chart" uri="{C3380CC4-5D6E-409C-BE32-E72D297353CC}">
                <c16:uniqueId val="{00000011-3CF4-4C51-AD87-2C9B02BE6BC4}"/>
              </c:ext>
            </c:extLst>
          </c:dPt>
          <c:dPt>
            <c:idx val="15"/>
            <c:invertIfNegative val="0"/>
            <c:bubble3D val="0"/>
            <c:extLst>
              <c:ext xmlns:c16="http://schemas.microsoft.com/office/drawing/2014/chart" uri="{C3380CC4-5D6E-409C-BE32-E72D297353CC}">
                <c16:uniqueId val="{00000012-3CF4-4C51-AD87-2C9B02BE6BC4}"/>
              </c:ext>
            </c:extLst>
          </c:dPt>
          <c:dPt>
            <c:idx val="18"/>
            <c:invertIfNegative val="0"/>
            <c:bubble3D val="0"/>
            <c:extLst>
              <c:ext xmlns:c16="http://schemas.microsoft.com/office/drawing/2014/chart" uri="{C3380CC4-5D6E-409C-BE32-E72D297353CC}">
                <c16:uniqueId val="{00000013-3CF4-4C51-AD87-2C9B02BE6BC4}"/>
              </c:ext>
            </c:extLst>
          </c:dPt>
          <c:dLbls>
            <c:spPr>
              <a:noFill/>
              <a:ln>
                <a:noFill/>
              </a:ln>
              <a:effectLst/>
            </c:spPr>
            <c:txPr>
              <a:bodyPr wrap="none"/>
              <a:lstStyle/>
              <a:p>
                <a:pPr>
                  <a:defRPr sz="1800"/>
                </a:pPr>
                <a:endParaRPr lang="en-US"/>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c15:spPr>
                <c15:showLeaderLines val="0"/>
              </c:ext>
            </c:extLst>
          </c:dLbls>
          <c:cat>
            <c:strRef>
              <c:f>Sheet1!$A$2:$A$10</c:f>
              <c:strCache>
                <c:ptCount val="9"/>
                <c:pt idx="0">
                  <c:v>Very safe</c:v>
                </c:pt>
                <c:pt idx="1">
                  <c:v>Somewhat safe</c:v>
                </c:pt>
                <c:pt idx="3">
                  <c:v>Neither safe nor unsafe</c:v>
                </c:pt>
                <c:pt idx="5">
                  <c:v>Somewhat unsafe</c:v>
                </c:pt>
                <c:pt idx="6">
                  <c:v>Very unsafe</c:v>
                </c:pt>
                <c:pt idx="8">
                  <c:v>Don’t know/No opinion</c:v>
                </c:pt>
              </c:strCache>
            </c:strRef>
          </c:cat>
          <c:val>
            <c:numRef>
              <c:f>Sheet1!$B$2:$B$10</c:f>
              <c:numCache>
                <c:formatCode>0%</c:formatCode>
                <c:ptCount val="9"/>
                <c:pt idx="0">
                  <c:v>0.27</c:v>
                </c:pt>
                <c:pt idx="1">
                  <c:v>0.35</c:v>
                </c:pt>
                <c:pt idx="3">
                  <c:v>0.11</c:v>
                </c:pt>
                <c:pt idx="5">
                  <c:v>0.16</c:v>
                </c:pt>
                <c:pt idx="6">
                  <c:v>0.1</c:v>
                </c:pt>
                <c:pt idx="8">
                  <c:v>0</c:v>
                </c:pt>
              </c:numCache>
            </c:numRef>
          </c:val>
          <c:extLst>
            <c:ext xmlns:c16="http://schemas.microsoft.com/office/drawing/2014/chart" uri="{C3380CC4-5D6E-409C-BE32-E72D297353CC}">
              <c16:uniqueId val="{00000014-3CF4-4C51-AD87-2C9B02BE6BC4}"/>
            </c:ext>
          </c:extLst>
        </c:ser>
        <c:dLbls>
          <c:showLegendKey val="0"/>
          <c:showVal val="0"/>
          <c:showCatName val="0"/>
          <c:showSerName val="0"/>
          <c:showPercent val="0"/>
          <c:showBubbleSize val="0"/>
        </c:dLbls>
        <c:gapWidth val="21"/>
        <c:axId val="523239816"/>
        <c:axId val="523240208"/>
      </c:barChart>
      <c:catAx>
        <c:axId val="523239816"/>
        <c:scaling>
          <c:orientation val="maxMin"/>
        </c:scaling>
        <c:delete val="0"/>
        <c:axPos val="l"/>
        <c:numFmt formatCode="General" sourceLinked="0"/>
        <c:majorTickMark val="none"/>
        <c:minorTickMark val="none"/>
        <c:tickLblPos val="none"/>
        <c:spPr>
          <a:ln>
            <a:noFill/>
          </a:ln>
        </c:spPr>
        <c:txPr>
          <a:bodyPr/>
          <a:lstStyle/>
          <a:p>
            <a:pPr>
              <a:defRPr sz="1800"/>
            </a:pPr>
            <a:endParaRPr lang="en-US"/>
          </a:p>
        </c:txPr>
        <c:crossAx val="523240208"/>
        <c:crosses val="autoZero"/>
        <c:auto val="1"/>
        <c:lblAlgn val="ctr"/>
        <c:lblOffset val="100"/>
        <c:noMultiLvlLbl val="0"/>
      </c:catAx>
      <c:valAx>
        <c:axId val="523240208"/>
        <c:scaling>
          <c:orientation val="minMax"/>
          <c:max val="0.60000000000000009"/>
        </c:scaling>
        <c:delete val="1"/>
        <c:axPos val="b"/>
        <c:numFmt formatCode="0%" sourceLinked="1"/>
        <c:majorTickMark val="out"/>
        <c:minorTickMark val="none"/>
        <c:tickLblPos val="nextTo"/>
        <c:crossAx val="523239816"/>
        <c:crosses val="max"/>
        <c:crossBetween val="between"/>
        <c:majorUnit val="0.15000000000000002"/>
      </c:valAx>
    </c:plotArea>
    <c:plotVisOnly val="1"/>
    <c:dispBlanksAs val="gap"/>
    <c:showDLblsOverMax val="0"/>
  </c:chart>
  <c:txPr>
    <a:bodyPr/>
    <a:lstStyle/>
    <a:p>
      <a:pPr>
        <a:defRPr sz="16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170169592281185"/>
          <c:y val="3.3493993958814056E-2"/>
          <c:w val="0.68957852036220335"/>
          <c:h val="0.92016387894151885"/>
        </c:manualLayout>
      </c:layout>
      <c:barChart>
        <c:barDir val="bar"/>
        <c:grouping val="clustered"/>
        <c:varyColors val="0"/>
        <c:ser>
          <c:idx val="0"/>
          <c:order val="0"/>
          <c:tx>
            <c:strRef>
              <c:f>Sheet1!$B$1</c:f>
              <c:strCache>
                <c:ptCount val="1"/>
                <c:pt idx="0">
                  <c:v>Column2</c:v>
                </c:pt>
              </c:strCache>
            </c:strRef>
          </c:tx>
          <c:spPr>
            <a:solidFill>
              <a:schemeClr val="accent2"/>
            </a:solidFill>
            <a:ln>
              <a:noFill/>
            </a:ln>
          </c:spPr>
          <c:invertIfNegative val="0"/>
          <c:dPt>
            <c:idx val="0"/>
            <c:invertIfNegative val="0"/>
            <c:bubble3D val="0"/>
            <c:spPr>
              <a:solidFill>
                <a:schemeClr val="accent4"/>
              </a:solidFill>
              <a:ln>
                <a:noFill/>
              </a:ln>
            </c:spPr>
            <c:extLst>
              <c:ext xmlns:c16="http://schemas.microsoft.com/office/drawing/2014/chart" uri="{C3380CC4-5D6E-409C-BE32-E72D297353CC}">
                <c16:uniqueId val="{00000001-795C-45AC-A827-8F4D4D6AEE7E}"/>
              </c:ext>
            </c:extLst>
          </c:dPt>
          <c:dPt>
            <c:idx val="1"/>
            <c:invertIfNegative val="0"/>
            <c:bubble3D val="0"/>
            <c:spPr>
              <a:solidFill>
                <a:schemeClr val="accent5"/>
              </a:solidFill>
              <a:ln>
                <a:noFill/>
              </a:ln>
            </c:spPr>
            <c:extLst>
              <c:ext xmlns:c16="http://schemas.microsoft.com/office/drawing/2014/chart" uri="{C3380CC4-5D6E-409C-BE32-E72D297353CC}">
                <c16:uniqueId val="{00000002-795C-45AC-A827-8F4D4D6AEE7E}"/>
              </c:ext>
            </c:extLst>
          </c:dPt>
          <c:dPt>
            <c:idx val="2"/>
            <c:invertIfNegative val="0"/>
            <c:bubble3D val="0"/>
            <c:spPr>
              <a:solidFill>
                <a:schemeClr val="accent2">
                  <a:lumMod val="40000"/>
                  <a:lumOff val="60000"/>
                </a:schemeClr>
              </a:solidFill>
              <a:ln>
                <a:noFill/>
              </a:ln>
            </c:spPr>
            <c:extLst>
              <c:ext xmlns:c16="http://schemas.microsoft.com/office/drawing/2014/chart" uri="{C3380CC4-5D6E-409C-BE32-E72D297353CC}">
                <c16:uniqueId val="{00000004-795C-45AC-A827-8F4D4D6AEE7E}"/>
              </c:ext>
            </c:extLst>
          </c:dPt>
          <c:dPt>
            <c:idx val="3"/>
            <c:invertIfNegative val="0"/>
            <c:bubble3D val="0"/>
            <c:spPr>
              <a:solidFill>
                <a:schemeClr val="accent6">
                  <a:lumMod val="60000"/>
                  <a:lumOff val="40000"/>
                </a:schemeClr>
              </a:solidFill>
              <a:ln>
                <a:noFill/>
              </a:ln>
            </c:spPr>
            <c:extLst>
              <c:ext xmlns:c16="http://schemas.microsoft.com/office/drawing/2014/chart" uri="{C3380CC4-5D6E-409C-BE32-E72D297353CC}">
                <c16:uniqueId val="{00000006-795C-45AC-A827-8F4D4D6AEE7E}"/>
              </c:ext>
            </c:extLst>
          </c:dPt>
          <c:dPt>
            <c:idx val="4"/>
            <c:invertIfNegative val="0"/>
            <c:bubble3D val="0"/>
            <c:spPr>
              <a:solidFill>
                <a:schemeClr val="accent4"/>
              </a:solidFill>
              <a:ln>
                <a:noFill/>
              </a:ln>
            </c:spPr>
            <c:extLst>
              <c:ext xmlns:c16="http://schemas.microsoft.com/office/drawing/2014/chart" uri="{C3380CC4-5D6E-409C-BE32-E72D297353CC}">
                <c16:uniqueId val="{00000008-795C-45AC-A827-8F4D4D6AEE7E}"/>
              </c:ext>
            </c:extLst>
          </c:dPt>
          <c:dPt>
            <c:idx val="5"/>
            <c:invertIfNegative val="0"/>
            <c:bubble3D val="0"/>
            <c:extLst>
              <c:ext xmlns:c16="http://schemas.microsoft.com/office/drawing/2014/chart" uri="{C3380CC4-5D6E-409C-BE32-E72D297353CC}">
                <c16:uniqueId val="{0000000A-795C-45AC-A827-8F4D4D6AEE7E}"/>
              </c:ext>
            </c:extLst>
          </c:dPt>
          <c:dPt>
            <c:idx val="6"/>
            <c:invertIfNegative val="0"/>
            <c:bubble3D val="0"/>
            <c:spPr>
              <a:solidFill>
                <a:schemeClr val="accent1"/>
              </a:solidFill>
              <a:ln>
                <a:noFill/>
              </a:ln>
            </c:spPr>
            <c:extLst>
              <c:ext xmlns:c16="http://schemas.microsoft.com/office/drawing/2014/chart" uri="{C3380CC4-5D6E-409C-BE32-E72D297353CC}">
                <c16:uniqueId val="{0000000C-795C-45AC-A827-8F4D4D6AEE7E}"/>
              </c:ext>
            </c:extLst>
          </c:dPt>
          <c:dPt>
            <c:idx val="8"/>
            <c:invertIfNegative val="0"/>
            <c:bubble3D val="0"/>
            <c:spPr>
              <a:solidFill>
                <a:schemeClr val="accent6"/>
              </a:solidFill>
              <a:ln>
                <a:noFill/>
              </a:ln>
            </c:spPr>
            <c:extLst>
              <c:ext xmlns:c16="http://schemas.microsoft.com/office/drawing/2014/chart" uri="{C3380CC4-5D6E-409C-BE32-E72D297353CC}">
                <c16:uniqueId val="{0000000E-795C-45AC-A827-8F4D4D6AEE7E}"/>
              </c:ext>
            </c:extLst>
          </c:dPt>
          <c:dPt>
            <c:idx val="9"/>
            <c:invertIfNegative val="0"/>
            <c:bubble3D val="0"/>
            <c:extLst>
              <c:ext xmlns:c16="http://schemas.microsoft.com/office/drawing/2014/chart" uri="{C3380CC4-5D6E-409C-BE32-E72D297353CC}">
                <c16:uniqueId val="{0000000F-795C-45AC-A827-8F4D4D6AEE7E}"/>
              </c:ext>
            </c:extLst>
          </c:dPt>
          <c:dPt>
            <c:idx val="10"/>
            <c:invertIfNegative val="0"/>
            <c:bubble3D val="0"/>
            <c:extLst>
              <c:ext xmlns:c16="http://schemas.microsoft.com/office/drawing/2014/chart" uri="{C3380CC4-5D6E-409C-BE32-E72D297353CC}">
                <c16:uniqueId val="{00000010-795C-45AC-A827-8F4D4D6AEE7E}"/>
              </c:ext>
            </c:extLst>
          </c:dPt>
          <c:dPt>
            <c:idx val="12"/>
            <c:invertIfNegative val="0"/>
            <c:bubble3D val="0"/>
            <c:extLst>
              <c:ext xmlns:c16="http://schemas.microsoft.com/office/drawing/2014/chart" uri="{C3380CC4-5D6E-409C-BE32-E72D297353CC}">
                <c16:uniqueId val="{00000011-795C-45AC-A827-8F4D4D6AEE7E}"/>
              </c:ext>
            </c:extLst>
          </c:dPt>
          <c:dPt>
            <c:idx val="15"/>
            <c:invertIfNegative val="0"/>
            <c:bubble3D val="0"/>
            <c:extLst>
              <c:ext xmlns:c16="http://schemas.microsoft.com/office/drawing/2014/chart" uri="{C3380CC4-5D6E-409C-BE32-E72D297353CC}">
                <c16:uniqueId val="{00000012-795C-45AC-A827-8F4D4D6AEE7E}"/>
              </c:ext>
            </c:extLst>
          </c:dPt>
          <c:dPt>
            <c:idx val="18"/>
            <c:invertIfNegative val="0"/>
            <c:bubble3D val="0"/>
            <c:extLst>
              <c:ext xmlns:c16="http://schemas.microsoft.com/office/drawing/2014/chart" uri="{C3380CC4-5D6E-409C-BE32-E72D297353CC}">
                <c16:uniqueId val="{00000013-795C-45AC-A827-8F4D4D6AEE7E}"/>
              </c:ext>
            </c:extLst>
          </c:dPt>
          <c:dLbls>
            <c:spPr>
              <a:noFill/>
              <a:ln>
                <a:noFill/>
              </a:ln>
              <a:effectLst/>
            </c:spPr>
            <c:txPr>
              <a:bodyPr/>
              <a:lstStyle/>
              <a:p>
                <a:pPr>
                  <a:defRPr sz="1800"/>
                </a:pPr>
                <a:endParaRPr lang="en-US"/>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LeaderLines val="0"/>
              </c:ext>
            </c:extLst>
          </c:dLbls>
          <c:cat>
            <c:strRef>
              <c:f>Sheet1!$A$2:$A$10</c:f>
              <c:strCache>
                <c:ptCount val="9"/>
                <c:pt idx="0">
                  <c:v>Increased a lot</c:v>
                </c:pt>
                <c:pt idx="1">
                  <c:v>Increased a little</c:v>
                </c:pt>
                <c:pt idx="3">
                  <c:v>Stayed the same</c:v>
                </c:pt>
                <c:pt idx="5">
                  <c:v>Decreased a little</c:v>
                </c:pt>
                <c:pt idx="6">
                  <c:v>Decreased a lot</c:v>
                </c:pt>
                <c:pt idx="8">
                  <c:v>Don't know</c:v>
                </c:pt>
              </c:strCache>
            </c:strRef>
          </c:cat>
          <c:val>
            <c:numRef>
              <c:f>Sheet1!$B$2:$B$10</c:f>
              <c:numCache>
                <c:formatCode>0%</c:formatCode>
                <c:ptCount val="9"/>
                <c:pt idx="0">
                  <c:v>0.17</c:v>
                </c:pt>
                <c:pt idx="1">
                  <c:v>0.16</c:v>
                </c:pt>
                <c:pt idx="3">
                  <c:v>0.43</c:v>
                </c:pt>
                <c:pt idx="5">
                  <c:v>7.0000000000000007E-2</c:v>
                </c:pt>
                <c:pt idx="6">
                  <c:v>0.04</c:v>
                </c:pt>
                <c:pt idx="8">
                  <c:v>0.13</c:v>
                </c:pt>
              </c:numCache>
            </c:numRef>
          </c:val>
          <c:extLst>
            <c:ext xmlns:c16="http://schemas.microsoft.com/office/drawing/2014/chart" uri="{C3380CC4-5D6E-409C-BE32-E72D297353CC}">
              <c16:uniqueId val="{00000014-795C-45AC-A827-8F4D4D6AEE7E}"/>
            </c:ext>
          </c:extLst>
        </c:ser>
        <c:dLbls>
          <c:showLegendKey val="0"/>
          <c:showVal val="0"/>
          <c:showCatName val="0"/>
          <c:showSerName val="0"/>
          <c:showPercent val="0"/>
          <c:showBubbleSize val="0"/>
        </c:dLbls>
        <c:gapWidth val="21"/>
        <c:axId val="523239816"/>
        <c:axId val="523240208"/>
      </c:barChart>
      <c:catAx>
        <c:axId val="523239816"/>
        <c:scaling>
          <c:orientation val="maxMin"/>
        </c:scaling>
        <c:delete val="0"/>
        <c:axPos val="l"/>
        <c:numFmt formatCode="General" sourceLinked="0"/>
        <c:majorTickMark val="out"/>
        <c:minorTickMark val="none"/>
        <c:tickLblPos val="nextTo"/>
        <c:spPr>
          <a:ln>
            <a:noFill/>
          </a:ln>
        </c:spPr>
        <c:txPr>
          <a:bodyPr/>
          <a:lstStyle/>
          <a:p>
            <a:pPr>
              <a:defRPr sz="1800"/>
            </a:pPr>
            <a:endParaRPr lang="en-US"/>
          </a:p>
        </c:txPr>
        <c:crossAx val="523240208"/>
        <c:crosses val="autoZero"/>
        <c:auto val="1"/>
        <c:lblAlgn val="ctr"/>
        <c:lblOffset val="2"/>
        <c:noMultiLvlLbl val="0"/>
      </c:catAx>
      <c:valAx>
        <c:axId val="523240208"/>
        <c:scaling>
          <c:orientation val="minMax"/>
          <c:max val="0.60000000000000009"/>
        </c:scaling>
        <c:delete val="1"/>
        <c:axPos val="b"/>
        <c:numFmt formatCode="0%" sourceLinked="1"/>
        <c:majorTickMark val="out"/>
        <c:minorTickMark val="none"/>
        <c:tickLblPos val="nextTo"/>
        <c:crossAx val="523239816"/>
        <c:crosses val="max"/>
        <c:crossBetween val="between"/>
        <c:majorUnit val="0.15000000000000002"/>
      </c:valAx>
    </c:plotArea>
    <c:plotVisOnly val="1"/>
    <c:dispBlanksAs val="gap"/>
    <c:showDLblsOverMax val="0"/>
  </c:chart>
  <c:txPr>
    <a:bodyPr/>
    <a:lstStyle/>
    <a:p>
      <a:pPr>
        <a:defRPr sz="16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259457725720728"/>
          <c:y val="7.6845974455203941E-2"/>
          <c:w val="0.62980489485791102"/>
          <c:h val="0.87269272796051178"/>
        </c:manualLayout>
      </c:layout>
      <c:barChart>
        <c:barDir val="bar"/>
        <c:grouping val="percentStacked"/>
        <c:varyColors val="0"/>
        <c:ser>
          <c:idx val="0"/>
          <c:order val="0"/>
          <c:tx>
            <c:strRef>
              <c:f>Sheet1!$B$1</c:f>
              <c:strCache>
                <c:ptCount val="1"/>
                <c:pt idx="0">
                  <c:v>Total Increased</c:v>
                </c:pt>
              </c:strCache>
            </c:strRef>
          </c:tx>
          <c:spPr>
            <a:solidFill>
              <a:schemeClr val="accent4"/>
            </a:solidFill>
            <a:ln>
              <a:noFill/>
            </a:ln>
          </c:spPr>
          <c:invertIfNegative val="0"/>
          <c:dLbls>
            <c:spPr>
              <a:noFill/>
              <a:ln>
                <a:noFill/>
              </a:ln>
              <a:effectLst/>
            </c:spPr>
            <c:txPr>
              <a:bodyPr wrap="square" lIns="38100" tIns="19050" rIns="38100" bIns="19050" anchor="ctr">
                <a:spAutoFit/>
              </a:bodyPr>
              <a:lstStyle/>
              <a:p>
                <a:pPr>
                  <a:defRPr>
                    <a:solidFill>
                      <a:schemeClr val="accent3"/>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Sheet1!$A$2:$A$12</c:f>
              <c:strCache>
                <c:ptCount val="11"/>
                <c:pt idx="0">
                  <c:v>Dads</c:v>
                </c:pt>
                <c:pt idx="1">
                  <c:v>Men With
No Children</c:v>
                </c:pt>
                <c:pt idx="2">
                  <c:v>Moms</c:v>
                </c:pt>
                <c:pt idx="3">
                  <c:v>Women With
No Children</c:v>
                </c:pt>
                <c:pt idx="5">
                  <c:v>Homeowners</c:v>
                </c:pt>
                <c:pt idx="6">
                  <c:v>Renters</c:v>
                </c:pt>
                <c:pt idx="8">
                  <c:v>91761</c:v>
                </c:pt>
                <c:pt idx="9">
                  <c:v>91762</c:v>
                </c:pt>
                <c:pt idx="10">
                  <c:v>91764</c:v>
                </c:pt>
              </c:strCache>
            </c:strRef>
          </c:cat>
          <c:val>
            <c:numRef>
              <c:f>Sheet1!$B$2:$B$12</c:f>
              <c:numCache>
                <c:formatCode>0%</c:formatCode>
                <c:ptCount val="11"/>
                <c:pt idx="0">
                  <c:v>0.27</c:v>
                </c:pt>
                <c:pt idx="1">
                  <c:v>0.31</c:v>
                </c:pt>
                <c:pt idx="2">
                  <c:v>0.44</c:v>
                </c:pt>
                <c:pt idx="3">
                  <c:v>0.3</c:v>
                </c:pt>
                <c:pt idx="5">
                  <c:v>0.35</c:v>
                </c:pt>
                <c:pt idx="6">
                  <c:v>0.28999999999999998</c:v>
                </c:pt>
                <c:pt idx="8">
                  <c:v>0.35</c:v>
                </c:pt>
                <c:pt idx="9">
                  <c:v>0.32</c:v>
                </c:pt>
                <c:pt idx="10">
                  <c:v>0.3</c:v>
                </c:pt>
              </c:numCache>
            </c:numRef>
          </c:val>
          <c:extLst>
            <c:ext xmlns:c16="http://schemas.microsoft.com/office/drawing/2014/chart" uri="{C3380CC4-5D6E-409C-BE32-E72D297353CC}">
              <c16:uniqueId val="{00000001-0C11-4692-B628-7FF8CBF6042E}"/>
            </c:ext>
          </c:extLst>
        </c:ser>
        <c:ser>
          <c:idx val="1"/>
          <c:order val="1"/>
          <c:tx>
            <c:strRef>
              <c:f>Sheet1!$C$1</c:f>
              <c:strCache>
                <c:ptCount val="1"/>
                <c:pt idx="0">
                  <c:v>Stayed the Same</c:v>
                </c:pt>
              </c:strCache>
            </c:strRef>
          </c:tx>
          <c:spPr>
            <a:solidFill>
              <a:schemeClr val="accent6">
                <a:lumMod val="60000"/>
                <a:lumOff val="40000"/>
              </a:schemeClr>
            </a:solidFill>
            <a:ln w="9525">
              <a:noFill/>
            </a:ln>
          </c:spPr>
          <c:invertIfNegative val="0"/>
          <c:dLbls>
            <c:spPr>
              <a:noFill/>
              <a:ln>
                <a:noFill/>
              </a:ln>
              <a:effectLst/>
            </c:spPr>
            <c:txPr>
              <a:bodyPr wrap="square" lIns="38100" tIns="19050" rIns="38100" bIns="19050" anchor="ctr">
                <a:spAutoFit/>
              </a:bodyPr>
              <a:lstStyle/>
              <a:p>
                <a:pPr>
                  <a:defRPr sz="18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Sheet1!$A$2:$A$12</c:f>
              <c:strCache>
                <c:ptCount val="11"/>
                <c:pt idx="0">
                  <c:v>Dads</c:v>
                </c:pt>
                <c:pt idx="1">
                  <c:v>Men With
No Children</c:v>
                </c:pt>
                <c:pt idx="2">
                  <c:v>Moms</c:v>
                </c:pt>
                <c:pt idx="3">
                  <c:v>Women With
No Children</c:v>
                </c:pt>
                <c:pt idx="5">
                  <c:v>Homeowners</c:v>
                </c:pt>
                <c:pt idx="6">
                  <c:v>Renters</c:v>
                </c:pt>
                <c:pt idx="8">
                  <c:v>91761</c:v>
                </c:pt>
                <c:pt idx="9">
                  <c:v>91762</c:v>
                </c:pt>
                <c:pt idx="10">
                  <c:v>91764</c:v>
                </c:pt>
              </c:strCache>
            </c:strRef>
          </c:cat>
          <c:val>
            <c:numRef>
              <c:f>Sheet1!$C$2:$C$12</c:f>
              <c:numCache>
                <c:formatCode>0%</c:formatCode>
                <c:ptCount val="11"/>
                <c:pt idx="0">
                  <c:v>0.44</c:v>
                </c:pt>
                <c:pt idx="1">
                  <c:v>0.43</c:v>
                </c:pt>
                <c:pt idx="2">
                  <c:v>0.38</c:v>
                </c:pt>
                <c:pt idx="3">
                  <c:v>0.48</c:v>
                </c:pt>
                <c:pt idx="5">
                  <c:v>0.44</c:v>
                </c:pt>
                <c:pt idx="6">
                  <c:v>0.42</c:v>
                </c:pt>
                <c:pt idx="8">
                  <c:v>0.43</c:v>
                </c:pt>
                <c:pt idx="9">
                  <c:v>0.43</c:v>
                </c:pt>
                <c:pt idx="10">
                  <c:v>0.44</c:v>
                </c:pt>
              </c:numCache>
            </c:numRef>
          </c:val>
          <c:extLst>
            <c:ext xmlns:c16="http://schemas.microsoft.com/office/drawing/2014/chart" uri="{C3380CC4-5D6E-409C-BE32-E72D297353CC}">
              <c16:uniqueId val="{00000002-0C11-4692-B628-7FF8CBF6042E}"/>
            </c:ext>
          </c:extLst>
        </c:ser>
        <c:ser>
          <c:idx val="2"/>
          <c:order val="2"/>
          <c:tx>
            <c:strRef>
              <c:f>Sheet1!$D$1</c:f>
              <c:strCache>
                <c:ptCount val="1"/>
                <c:pt idx="0">
                  <c:v>Total Decreased</c:v>
                </c:pt>
              </c:strCache>
            </c:strRef>
          </c:tx>
          <c:spPr>
            <a:solidFill>
              <a:schemeClr val="accent1"/>
            </a:solidFill>
            <a:ln>
              <a:noFill/>
            </a:ln>
          </c:spPr>
          <c:invertIfNegative val="0"/>
          <c:dLbls>
            <c:dLbl>
              <c:idx val="2"/>
              <c:spPr>
                <a:noFill/>
                <a:ln>
                  <a:noFill/>
                </a:ln>
                <a:effectLst/>
              </c:spPr>
              <c:txPr>
                <a:bodyPr wrap="square" lIns="38100" tIns="19050" rIns="38100" bIns="19050" anchor="ctr">
                  <a:spAutoFit/>
                </a:bodyPr>
                <a:lstStyle/>
                <a:p>
                  <a:pPr>
                    <a:defRPr sz="800">
                      <a:solidFill>
                        <a:schemeClr val="accent3"/>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6-0C11-4692-B628-7FF8CBF6042E}"/>
                </c:ext>
              </c:extLst>
            </c:dLbl>
            <c:dLbl>
              <c:idx val="3"/>
              <c:spPr>
                <a:noFill/>
                <a:ln>
                  <a:noFill/>
                </a:ln>
                <a:effectLst/>
              </c:spPr>
              <c:txPr>
                <a:bodyPr wrap="square" lIns="38100" tIns="19050" rIns="38100" bIns="19050" anchor="ctr">
                  <a:spAutoFit/>
                </a:bodyPr>
                <a:lstStyle/>
                <a:p>
                  <a:pPr>
                    <a:defRPr sz="1400">
                      <a:solidFill>
                        <a:schemeClr val="accent3"/>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7-0C11-4692-B628-7FF8CBF6042E}"/>
                </c:ext>
              </c:extLst>
            </c:dLbl>
            <c:dLbl>
              <c:idx val="5"/>
              <c:spPr>
                <a:noFill/>
                <a:ln>
                  <a:noFill/>
                </a:ln>
                <a:effectLst/>
              </c:spPr>
              <c:txPr>
                <a:bodyPr wrap="square" lIns="38100" tIns="19050" rIns="38100" bIns="19050" anchor="ctr">
                  <a:spAutoFit/>
                </a:bodyPr>
                <a:lstStyle/>
                <a:p>
                  <a:pPr>
                    <a:defRPr sz="1400">
                      <a:solidFill>
                        <a:schemeClr val="accent3"/>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8-0C11-4692-B628-7FF8CBF6042E}"/>
                </c:ext>
              </c:extLst>
            </c:dLbl>
            <c:dLbl>
              <c:idx val="8"/>
              <c:spPr>
                <a:noFill/>
                <a:ln>
                  <a:noFill/>
                </a:ln>
                <a:effectLst/>
              </c:spPr>
              <c:txPr>
                <a:bodyPr wrap="square" lIns="38100" tIns="19050" rIns="38100" bIns="19050" anchor="ctr">
                  <a:spAutoFit/>
                </a:bodyPr>
                <a:lstStyle/>
                <a:p>
                  <a:pPr>
                    <a:defRPr sz="1400">
                      <a:solidFill>
                        <a:schemeClr val="accent3"/>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A-0C11-4692-B628-7FF8CBF6042E}"/>
                </c:ext>
              </c:extLst>
            </c:dLbl>
            <c:dLbl>
              <c:idx val="9"/>
              <c:spPr>
                <a:noFill/>
                <a:ln>
                  <a:noFill/>
                </a:ln>
                <a:effectLst/>
              </c:spPr>
              <c:txPr>
                <a:bodyPr wrap="square" lIns="38100" tIns="19050" rIns="38100" bIns="19050" anchor="ctr">
                  <a:spAutoFit/>
                </a:bodyPr>
                <a:lstStyle/>
                <a:p>
                  <a:pPr>
                    <a:defRPr sz="1600">
                      <a:solidFill>
                        <a:schemeClr val="accent3"/>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B-0C11-4692-B628-7FF8CBF6042E}"/>
                </c:ext>
              </c:extLst>
            </c:dLbl>
            <c:dLbl>
              <c:idx val="10"/>
              <c:spPr>
                <a:noFill/>
                <a:ln>
                  <a:noFill/>
                </a:ln>
                <a:effectLst/>
              </c:spPr>
              <c:txPr>
                <a:bodyPr wrap="square" lIns="38100" tIns="19050" rIns="38100" bIns="19050" anchor="ctr">
                  <a:spAutoFit/>
                </a:bodyPr>
                <a:lstStyle/>
                <a:p>
                  <a:pPr>
                    <a:defRPr sz="1400">
                      <a:solidFill>
                        <a:schemeClr val="accent3"/>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C-0C11-4692-B628-7FF8CBF6042E}"/>
                </c:ext>
              </c:extLst>
            </c:dLbl>
            <c:spPr>
              <a:noFill/>
              <a:ln>
                <a:noFill/>
              </a:ln>
              <a:effectLst/>
            </c:spPr>
            <c:txPr>
              <a:bodyPr wrap="square" lIns="38100" tIns="19050" rIns="38100" bIns="19050" anchor="ctr">
                <a:spAutoFit/>
              </a:bodyPr>
              <a:lstStyle/>
              <a:p>
                <a:pPr>
                  <a:defRPr sz="1800">
                    <a:solidFill>
                      <a:schemeClr val="accent3"/>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Sheet1!$A$2:$A$12</c:f>
              <c:strCache>
                <c:ptCount val="11"/>
                <c:pt idx="0">
                  <c:v>Dads</c:v>
                </c:pt>
                <c:pt idx="1">
                  <c:v>Men With
No Children</c:v>
                </c:pt>
                <c:pt idx="2">
                  <c:v>Moms</c:v>
                </c:pt>
                <c:pt idx="3">
                  <c:v>Women With
No Children</c:v>
                </c:pt>
                <c:pt idx="5">
                  <c:v>Homeowners</c:v>
                </c:pt>
                <c:pt idx="6">
                  <c:v>Renters</c:v>
                </c:pt>
                <c:pt idx="8">
                  <c:v>91761</c:v>
                </c:pt>
                <c:pt idx="9">
                  <c:v>91762</c:v>
                </c:pt>
                <c:pt idx="10">
                  <c:v>91764</c:v>
                </c:pt>
              </c:strCache>
            </c:strRef>
          </c:cat>
          <c:val>
            <c:numRef>
              <c:f>Sheet1!$D$2:$D$12</c:f>
              <c:numCache>
                <c:formatCode>0%</c:formatCode>
                <c:ptCount val="11"/>
                <c:pt idx="0">
                  <c:v>0.17</c:v>
                </c:pt>
                <c:pt idx="1">
                  <c:v>0.15</c:v>
                </c:pt>
                <c:pt idx="2">
                  <c:v>0.05</c:v>
                </c:pt>
                <c:pt idx="3">
                  <c:v>0.09</c:v>
                </c:pt>
                <c:pt idx="5">
                  <c:v>0.09</c:v>
                </c:pt>
                <c:pt idx="6">
                  <c:v>0.15</c:v>
                </c:pt>
                <c:pt idx="8">
                  <c:v>0.11</c:v>
                </c:pt>
                <c:pt idx="9">
                  <c:v>0.13</c:v>
                </c:pt>
                <c:pt idx="10">
                  <c:v>0.11</c:v>
                </c:pt>
              </c:numCache>
            </c:numRef>
          </c:val>
          <c:extLst>
            <c:ext xmlns:c16="http://schemas.microsoft.com/office/drawing/2014/chart" uri="{C3380CC4-5D6E-409C-BE32-E72D297353CC}">
              <c16:uniqueId val="{00000003-0C11-4692-B628-7FF8CBF6042E}"/>
            </c:ext>
          </c:extLst>
        </c:ser>
        <c:ser>
          <c:idx val="3"/>
          <c:order val="3"/>
          <c:tx>
            <c:strRef>
              <c:f>Sheet1!$E$1</c:f>
              <c:strCache>
                <c:ptCount val="1"/>
                <c:pt idx="0">
                  <c:v>Don't Know</c:v>
                </c:pt>
              </c:strCache>
            </c:strRef>
          </c:tx>
          <c:spPr>
            <a:solidFill>
              <a:schemeClr val="accent6"/>
            </a:solidFill>
          </c:spPr>
          <c:invertIfNegative val="0"/>
          <c:dLbls>
            <c:dLbl>
              <c:idx val="6"/>
              <c:spPr>
                <a:noFill/>
                <a:ln>
                  <a:noFill/>
                </a:ln>
                <a:effectLst/>
              </c:spPr>
              <c:txPr>
                <a:bodyPr wrap="square" lIns="38100" tIns="19050" rIns="38100" bIns="19050" anchor="ctr">
                  <a:spAutoFit/>
                </a:bodyPr>
                <a:lstStyle/>
                <a:p>
                  <a:pPr>
                    <a:defRPr sz="1800"/>
                  </a:pPr>
                  <a:endParaRPr lang="en-US"/>
                </a:p>
              </c:txPr>
              <c:showLegendKey val="0"/>
              <c:showVal val="1"/>
              <c:showCatName val="0"/>
              <c:showSerName val="0"/>
              <c:showPercent val="0"/>
              <c:showBubbleSize val="0"/>
              <c:extLst>
                <c:ext xmlns:c16="http://schemas.microsoft.com/office/drawing/2014/chart" uri="{C3380CC4-5D6E-409C-BE32-E72D297353CC}">
                  <c16:uniqueId val="{00000009-0C11-4692-B628-7FF8CBF6042E}"/>
                </c:ext>
              </c:extLst>
            </c:dLbl>
            <c:dLbl>
              <c:idx val="8"/>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extLst>
                <c:ext xmlns:c16="http://schemas.microsoft.com/office/drawing/2014/chart" uri="{C3380CC4-5D6E-409C-BE32-E72D297353CC}">
                  <c16:uniqueId val="{0000000D-0C11-4692-B628-7FF8CBF6042E}"/>
                </c:ext>
              </c:extLst>
            </c:dLbl>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Sheet1!$A$2:$A$12</c:f>
              <c:strCache>
                <c:ptCount val="11"/>
                <c:pt idx="0">
                  <c:v>Dads</c:v>
                </c:pt>
                <c:pt idx="1">
                  <c:v>Men With
No Children</c:v>
                </c:pt>
                <c:pt idx="2">
                  <c:v>Moms</c:v>
                </c:pt>
                <c:pt idx="3">
                  <c:v>Women With
No Children</c:v>
                </c:pt>
                <c:pt idx="5">
                  <c:v>Homeowners</c:v>
                </c:pt>
                <c:pt idx="6">
                  <c:v>Renters</c:v>
                </c:pt>
                <c:pt idx="8">
                  <c:v>91761</c:v>
                </c:pt>
                <c:pt idx="9">
                  <c:v>91762</c:v>
                </c:pt>
                <c:pt idx="10">
                  <c:v>91764</c:v>
                </c:pt>
              </c:strCache>
            </c:strRef>
          </c:cat>
          <c:val>
            <c:numRef>
              <c:f>Sheet1!$E$2:$E$12</c:f>
              <c:numCache>
                <c:formatCode>0%</c:formatCode>
                <c:ptCount val="11"/>
                <c:pt idx="0">
                  <c:v>0.12</c:v>
                </c:pt>
                <c:pt idx="1">
                  <c:v>0.12</c:v>
                </c:pt>
                <c:pt idx="2">
                  <c:v>0.13</c:v>
                </c:pt>
                <c:pt idx="3">
                  <c:v>0.13</c:v>
                </c:pt>
                <c:pt idx="5">
                  <c:v>0.12</c:v>
                </c:pt>
                <c:pt idx="6">
                  <c:v>0.14000000000000001</c:v>
                </c:pt>
                <c:pt idx="8">
                  <c:v>0.11</c:v>
                </c:pt>
                <c:pt idx="9">
                  <c:v>0.13</c:v>
                </c:pt>
                <c:pt idx="10">
                  <c:v>0.15</c:v>
                </c:pt>
              </c:numCache>
            </c:numRef>
          </c:val>
          <c:extLst>
            <c:ext xmlns:c16="http://schemas.microsoft.com/office/drawing/2014/chart" uri="{C3380CC4-5D6E-409C-BE32-E72D297353CC}">
              <c16:uniqueId val="{00000005-0C11-4692-B628-7FF8CBF6042E}"/>
            </c:ext>
          </c:extLst>
        </c:ser>
        <c:dLbls>
          <c:showLegendKey val="0"/>
          <c:showVal val="1"/>
          <c:showCatName val="0"/>
          <c:showSerName val="0"/>
          <c:showPercent val="0"/>
          <c:showBubbleSize val="0"/>
        </c:dLbls>
        <c:gapWidth val="28"/>
        <c:overlap val="100"/>
        <c:axId val="248961216"/>
        <c:axId val="248961608"/>
      </c:barChart>
      <c:catAx>
        <c:axId val="248961216"/>
        <c:scaling>
          <c:orientation val="maxMin"/>
        </c:scaling>
        <c:delete val="0"/>
        <c:axPos val="l"/>
        <c:numFmt formatCode="General" sourceLinked="1"/>
        <c:majorTickMark val="none"/>
        <c:minorTickMark val="none"/>
        <c:tickLblPos val="nextTo"/>
        <c:spPr>
          <a:ln>
            <a:noFill/>
          </a:ln>
        </c:spPr>
        <c:txPr>
          <a:bodyPr/>
          <a:lstStyle/>
          <a:p>
            <a:pPr algn="r">
              <a:lnSpc>
                <a:spcPts val="1700"/>
              </a:lnSpc>
              <a:defRPr sz="1700"/>
            </a:pPr>
            <a:endParaRPr lang="en-US"/>
          </a:p>
        </c:txPr>
        <c:crossAx val="248961608"/>
        <c:crosses val="autoZero"/>
        <c:auto val="1"/>
        <c:lblAlgn val="ctr"/>
        <c:lblOffset val="2"/>
        <c:noMultiLvlLbl val="0"/>
      </c:catAx>
      <c:valAx>
        <c:axId val="248961608"/>
        <c:scaling>
          <c:orientation val="minMax"/>
          <c:max val="1"/>
          <c:min val="0"/>
        </c:scaling>
        <c:delete val="1"/>
        <c:axPos val="b"/>
        <c:numFmt formatCode="0%" sourceLinked="1"/>
        <c:majorTickMark val="out"/>
        <c:minorTickMark val="none"/>
        <c:tickLblPos val="nextTo"/>
        <c:crossAx val="248961216"/>
        <c:crosses val="max"/>
        <c:crossBetween val="between"/>
        <c:majorUnit val="0.2"/>
      </c:valAx>
    </c:plotArea>
    <c:legend>
      <c:legendPos val="t"/>
      <c:layout>
        <c:manualLayout>
          <c:xMode val="edge"/>
          <c:yMode val="edge"/>
          <c:x val="7.2340438839489804E-2"/>
          <c:y val="1.5493892214156497E-2"/>
          <c:w val="0.89999994136349803"/>
          <c:h val="5.294661500138164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890998919252741"/>
          <c:y val="7.6354972828397968E-2"/>
          <c:w val="0.50064965563515085"/>
          <c:h val="0.85695921727439273"/>
        </c:manualLayout>
      </c:layout>
      <c:barChart>
        <c:barDir val="bar"/>
        <c:grouping val="stacked"/>
        <c:varyColors val="0"/>
        <c:ser>
          <c:idx val="0"/>
          <c:order val="0"/>
          <c:tx>
            <c:strRef>
              <c:f>Sheet1!$B$1</c:f>
              <c:strCache>
                <c:ptCount val="1"/>
                <c:pt idx="0">
                  <c:v>Excellent/Good</c:v>
                </c:pt>
              </c:strCache>
            </c:strRef>
          </c:tx>
          <c:spPr>
            <a:solidFill>
              <a:schemeClr val="accent1"/>
            </a:solidFill>
            <a:ln>
              <a:noFill/>
            </a:ln>
          </c:spPr>
          <c:invertIfNegative val="0"/>
          <c:dPt>
            <c:idx val="0"/>
            <c:invertIfNegative val="0"/>
            <c:bubble3D val="0"/>
            <c:extLst>
              <c:ext xmlns:c16="http://schemas.microsoft.com/office/drawing/2014/chart" uri="{C3380CC4-5D6E-409C-BE32-E72D297353CC}">
                <c16:uniqueId val="{00000000-35E9-4231-A83D-933C8A529A72}"/>
              </c:ext>
            </c:extLst>
          </c:dPt>
          <c:dPt>
            <c:idx val="1"/>
            <c:invertIfNegative val="0"/>
            <c:bubble3D val="0"/>
            <c:extLst>
              <c:ext xmlns:c16="http://schemas.microsoft.com/office/drawing/2014/chart" uri="{C3380CC4-5D6E-409C-BE32-E72D297353CC}">
                <c16:uniqueId val="{00000001-35E9-4231-A83D-933C8A529A72}"/>
              </c:ext>
            </c:extLst>
          </c:dPt>
          <c:dPt>
            <c:idx val="2"/>
            <c:invertIfNegative val="0"/>
            <c:bubble3D val="0"/>
            <c:extLst>
              <c:ext xmlns:c16="http://schemas.microsoft.com/office/drawing/2014/chart" uri="{C3380CC4-5D6E-409C-BE32-E72D297353CC}">
                <c16:uniqueId val="{00000002-35E9-4231-A83D-933C8A529A72}"/>
              </c:ext>
            </c:extLst>
          </c:dPt>
          <c:dPt>
            <c:idx val="3"/>
            <c:invertIfNegative val="0"/>
            <c:bubble3D val="0"/>
            <c:extLst>
              <c:ext xmlns:c16="http://schemas.microsoft.com/office/drawing/2014/chart" uri="{C3380CC4-5D6E-409C-BE32-E72D297353CC}">
                <c16:uniqueId val="{00000003-35E9-4231-A83D-933C8A529A72}"/>
              </c:ext>
            </c:extLst>
          </c:dPt>
          <c:dPt>
            <c:idx val="4"/>
            <c:invertIfNegative val="0"/>
            <c:bubble3D val="0"/>
            <c:extLst>
              <c:ext xmlns:c16="http://schemas.microsoft.com/office/drawing/2014/chart" uri="{C3380CC4-5D6E-409C-BE32-E72D297353CC}">
                <c16:uniqueId val="{00000004-35E9-4231-A83D-933C8A529A72}"/>
              </c:ext>
            </c:extLst>
          </c:dPt>
          <c:dPt>
            <c:idx val="5"/>
            <c:invertIfNegative val="0"/>
            <c:bubble3D val="0"/>
            <c:extLst>
              <c:ext xmlns:c16="http://schemas.microsoft.com/office/drawing/2014/chart" uri="{C3380CC4-5D6E-409C-BE32-E72D297353CC}">
                <c16:uniqueId val="{00000005-35E9-4231-A83D-933C8A529A72}"/>
              </c:ext>
            </c:extLst>
          </c:dPt>
          <c:dPt>
            <c:idx val="6"/>
            <c:invertIfNegative val="0"/>
            <c:bubble3D val="0"/>
            <c:extLst>
              <c:ext xmlns:c16="http://schemas.microsoft.com/office/drawing/2014/chart" uri="{C3380CC4-5D6E-409C-BE32-E72D297353CC}">
                <c16:uniqueId val="{00000006-35E9-4231-A83D-933C8A529A72}"/>
              </c:ext>
            </c:extLst>
          </c:dPt>
          <c:dPt>
            <c:idx val="7"/>
            <c:invertIfNegative val="0"/>
            <c:bubble3D val="0"/>
            <c:extLst>
              <c:ext xmlns:c16="http://schemas.microsoft.com/office/drawing/2014/chart" uri="{C3380CC4-5D6E-409C-BE32-E72D297353CC}">
                <c16:uniqueId val="{00000007-35E9-4231-A83D-933C8A529A72}"/>
              </c:ext>
            </c:extLst>
          </c:dPt>
          <c:dPt>
            <c:idx val="8"/>
            <c:invertIfNegative val="0"/>
            <c:bubble3D val="0"/>
            <c:extLst>
              <c:ext xmlns:c16="http://schemas.microsoft.com/office/drawing/2014/chart" uri="{C3380CC4-5D6E-409C-BE32-E72D297353CC}">
                <c16:uniqueId val="{00000008-35E9-4231-A83D-933C8A529A72}"/>
              </c:ext>
            </c:extLst>
          </c:dPt>
          <c:dPt>
            <c:idx val="9"/>
            <c:invertIfNegative val="0"/>
            <c:bubble3D val="0"/>
            <c:extLst>
              <c:ext xmlns:c16="http://schemas.microsoft.com/office/drawing/2014/chart" uri="{C3380CC4-5D6E-409C-BE32-E72D297353CC}">
                <c16:uniqueId val="{00000009-35E9-4231-A83D-933C8A529A72}"/>
              </c:ext>
            </c:extLst>
          </c:dPt>
          <c:dPt>
            <c:idx val="10"/>
            <c:invertIfNegative val="0"/>
            <c:bubble3D val="0"/>
            <c:extLst>
              <c:ext xmlns:c16="http://schemas.microsoft.com/office/drawing/2014/chart" uri="{C3380CC4-5D6E-409C-BE32-E72D297353CC}">
                <c16:uniqueId val="{0000000A-35E9-4231-A83D-933C8A529A72}"/>
              </c:ext>
            </c:extLst>
          </c:dPt>
          <c:dPt>
            <c:idx val="12"/>
            <c:invertIfNegative val="0"/>
            <c:bubble3D val="0"/>
            <c:extLst>
              <c:ext xmlns:c16="http://schemas.microsoft.com/office/drawing/2014/chart" uri="{C3380CC4-5D6E-409C-BE32-E72D297353CC}">
                <c16:uniqueId val="{0000000B-35E9-4231-A83D-933C8A529A72}"/>
              </c:ext>
            </c:extLst>
          </c:dPt>
          <c:dPt>
            <c:idx val="18"/>
            <c:invertIfNegative val="0"/>
            <c:bubble3D val="0"/>
            <c:extLst>
              <c:ext xmlns:c16="http://schemas.microsoft.com/office/drawing/2014/chart" uri="{C3380CC4-5D6E-409C-BE32-E72D297353CC}">
                <c16:uniqueId val="{0000000D-35E9-4231-A83D-933C8A529A72}"/>
              </c:ext>
            </c:extLst>
          </c:dPt>
          <c:dLbls>
            <c:spPr>
              <a:noFill/>
              <a:ln>
                <a:noFill/>
              </a:ln>
              <a:effectLst/>
            </c:spPr>
            <c:txPr>
              <a:bodyPr/>
              <a:lstStyle/>
              <a:p>
                <a:pPr>
                  <a:defRPr sz="1600">
                    <a:solidFill>
                      <a:schemeClr val="accent3"/>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Whites</c:v>
                </c:pt>
                <c:pt idx="1">
                  <c:v>Latinos</c:v>
                </c:pt>
                <c:pt idx="2">
                  <c:v>All People of Color</c:v>
                </c:pt>
                <c:pt idx="4">
                  <c:v>Language of Interview: Spanish Only</c:v>
                </c:pt>
                <c:pt idx="6">
                  <c:v>Ages 18-49</c:v>
                </c:pt>
                <c:pt idx="7">
                  <c:v>Ages 50+</c:v>
                </c:pt>
                <c:pt idx="9">
                  <c:v>Dads</c:v>
                </c:pt>
                <c:pt idx="10">
                  <c:v>Men With No Children</c:v>
                </c:pt>
                <c:pt idx="11">
                  <c:v>Moms</c:v>
                </c:pt>
                <c:pt idx="12">
                  <c:v>Women With No Children</c:v>
                </c:pt>
              </c:strCache>
            </c:strRef>
          </c:cat>
          <c:val>
            <c:numRef>
              <c:f>Sheet1!$B$2:$B$14</c:f>
              <c:numCache>
                <c:formatCode>0%</c:formatCode>
                <c:ptCount val="13"/>
                <c:pt idx="0">
                  <c:v>0.77</c:v>
                </c:pt>
                <c:pt idx="1">
                  <c:v>0.76</c:v>
                </c:pt>
                <c:pt idx="2">
                  <c:v>0.77</c:v>
                </c:pt>
                <c:pt idx="4">
                  <c:v>0.82</c:v>
                </c:pt>
                <c:pt idx="6">
                  <c:v>0.73</c:v>
                </c:pt>
                <c:pt idx="7">
                  <c:v>0.82</c:v>
                </c:pt>
                <c:pt idx="9">
                  <c:v>0.76</c:v>
                </c:pt>
                <c:pt idx="10">
                  <c:v>0.82</c:v>
                </c:pt>
                <c:pt idx="11">
                  <c:v>0.69</c:v>
                </c:pt>
                <c:pt idx="12">
                  <c:v>0.78</c:v>
                </c:pt>
              </c:numCache>
            </c:numRef>
          </c:val>
          <c:extLst>
            <c:ext xmlns:c16="http://schemas.microsoft.com/office/drawing/2014/chart" uri="{C3380CC4-5D6E-409C-BE32-E72D297353CC}">
              <c16:uniqueId val="{0000000E-35E9-4231-A83D-933C8A529A72}"/>
            </c:ext>
          </c:extLst>
        </c:ser>
        <c:ser>
          <c:idx val="1"/>
          <c:order val="1"/>
          <c:tx>
            <c:strRef>
              <c:f>Sheet1!$C$1</c:f>
              <c:strCache>
                <c:ptCount val="1"/>
                <c:pt idx="0">
                  <c:v>Just Fair/Poor</c:v>
                </c:pt>
              </c:strCache>
            </c:strRef>
          </c:tx>
          <c:spPr>
            <a:solidFill>
              <a:schemeClr val="accent4"/>
            </a:solidFill>
            <a:ln>
              <a:noFill/>
            </a:ln>
          </c:spPr>
          <c:invertIfNegative val="0"/>
          <c:dLbls>
            <c:dLbl>
              <c:idx val="0"/>
              <c:numFmt formatCode="0%;0%" sourceLinked="0"/>
              <c:spPr/>
              <c:txPr>
                <a:bodyPr/>
                <a:lstStyle/>
                <a:p>
                  <a:pPr>
                    <a:defRPr sz="1600">
                      <a:solidFill>
                        <a:schemeClr val="accent3"/>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35E9-4231-A83D-933C8A529A72}"/>
                </c:ext>
              </c:extLst>
            </c:dLbl>
            <c:dLbl>
              <c:idx val="1"/>
              <c:numFmt formatCode="0%;0%" sourceLinked="0"/>
              <c:spPr/>
              <c:txPr>
                <a:bodyPr/>
                <a:lstStyle/>
                <a:p>
                  <a:pPr>
                    <a:defRPr sz="1600">
                      <a:solidFill>
                        <a:schemeClr val="accent3"/>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35E9-4231-A83D-933C8A529A72}"/>
                </c:ext>
              </c:extLst>
            </c:dLbl>
            <c:dLbl>
              <c:idx val="2"/>
              <c:numFmt formatCode="0%;0%" sourceLinked="0"/>
              <c:spPr/>
              <c:txPr>
                <a:bodyPr/>
                <a:lstStyle/>
                <a:p>
                  <a:pPr>
                    <a:defRPr sz="1600">
                      <a:solidFill>
                        <a:schemeClr val="accent3"/>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35E9-4231-A83D-933C8A529A72}"/>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35E9-4231-A83D-933C8A529A72}"/>
                </c:ext>
              </c:extLst>
            </c:dLbl>
            <c:dLbl>
              <c:idx val="4"/>
              <c:numFmt formatCode="0%;0%" sourceLinked="0"/>
              <c:spPr>
                <a:noFill/>
                <a:ln>
                  <a:noFill/>
                </a:ln>
                <a:effectLst/>
              </c:spPr>
              <c:txPr>
                <a:bodyPr/>
                <a:lstStyle/>
                <a:p>
                  <a:pPr>
                    <a:defRPr sz="1400">
                      <a:solidFill>
                        <a:schemeClr val="accent3"/>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35E9-4231-A83D-933C8A529A72}"/>
                </c:ext>
              </c:extLst>
            </c:dLbl>
            <c:dLbl>
              <c:idx val="7"/>
              <c:numFmt formatCode="0%;0%" sourceLinked="0"/>
              <c:spPr>
                <a:noFill/>
                <a:ln>
                  <a:noFill/>
                </a:ln>
                <a:effectLst/>
              </c:spPr>
              <c:txPr>
                <a:bodyPr/>
                <a:lstStyle/>
                <a:p>
                  <a:pPr>
                    <a:defRPr sz="1400">
                      <a:solidFill>
                        <a:schemeClr val="accent3"/>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35E9-4231-A83D-933C8A529A72}"/>
                </c:ext>
              </c:extLst>
            </c:dLbl>
            <c:dLbl>
              <c:idx val="9"/>
              <c:tx>
                <c:rich>
                  <a:bodyPr/>
                  <a:lstStyle/>
                  <a:p>
                    <a:pPr>
                      <a:defRPr sz="1800">
                        <a:solidFill>
                          <a:schemeClr val="accent3"/>
                        </a:solidFill>
                      </a:defRPr>
                    </a:pPr>
                    <a:fld id="{271CBE8C-FB92-40DD-A9FF-F494B1530E5F}" type="VALUE">
                      <a:rPr lang="en-US" sz="1800">
                        <a:solidFill>
                          <a:schemeClr val="accent3"/>
                        </a:solidFill>
                      </a:rPr>
                      <a:pPr>
                        <a:defRPr sz="1800">
                          <a:solidFill>
                            <a:schemeClr val="accent3"/>
                          </a:solidFill>
                        </a:defRPr>
                      </a:pPr>
                      <a:t>[VALUE]</a:t>
                    </a:fld>
                    <a:endParaRPr lang="en-US"/>
                  </a:p>
                </c:rich>
              </c:tx>
              <c:numFmt formatCode="0%;0%" sourceLinked="0"/>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5-35E9-4231-A83D-933C8A529A72}"/>
                </c:ext>
              </c:extLst>
            </c:dLbl>
            <c:dLbl>
              <c:idx val="10"/>
              <c:numFmt formatCode="0%;0%" sourceLinked="0"/>
              <c:spPr>
                <a:noFill/>
                <a:ln>
                  <a:noFill/>
                </a:ln>
                <a:effectLst/>
              </c:spPr>
              <c:txPr>
                <a:bodyPr/>
                <a:lstStyle/>
                <a:p>
                  <a:pPr>
                    <a:defRPr sz="1400">
                      <a:solidFill>
                        <a:schemeClr val="accent3"/>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35E9-4231-A83D-933C8A529A72}"/>
                </c:ext>
              </c:extLst>
            </c:dLbl>
            <c:numFmt formatCode="0%;0%" sourceLinked="0"/>
            <c:spPr>
              <a:noFill/>
              <a:ln>
                <a:noFill/>
              </a:ln>
              <a:effectLst/>
            </c:spPr>
            <c:txPr>
              <a:bodyPr/>
              <a:lstStyle/>
              <a:p>
                <a:pPr>
                  <a:defRPr sz="1600">
                    <a:solidFill>
                      <a:schemeClr val="accent3"/>
                    </a:solidFill>
                  </a:defRPr>
                </a:pPr>
                <a:endParaRPr lang="en-US"/>
              </a:p>
            </c:txP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0"/>
              </c:ext>
            </c:extLst>
          </c:dLbls>
          <c:cat>
            <c:strRef>
              <c:f>Sheet1!$A$2:$A$14</c:f>
              <c:strCache>
                <c:ptCount val="13"/>
                <c:pt idx="0">
                  <c:v>Whites</c:v>
                </c:pt>
                <c:pt idx="1">
                  <c:v>Latinos</c:v>
                </c:pt>
                <c:pt idx="2">
                  <c:v>All People of Color</c:v>
                </c:pt>
                <c:pt idx="4">
                  <c:v>Language of Interview: Spanish Only</c:v>
                </c:pt>
                <c:pt idx="6">
                  <c:v>Ages 18-49</c:v>
                </c:pt>
                <c:pt idx="7">
                  <c:v>Ages 50+</c:v>
                </c:pt>
                <c:pt idx="9">
                  <c:v>Dads</c:v>
                </c:pt>
                <c:pt idx="10">
                  <c:v>Men With No Children</c:v>
                </c:pt>
                <c:pt idx="11">
                  <c:v>Moms</c:v>
                </c:pt>
                <c:pt idx="12">
                  <c:v>Women With No Children</c:v>
                </c:pt>
              </c:strCache>
            </c:strRef>
          </c:cat>
          <c:val>
            <c:numRef>
              <c:f>Sheet1!$C$2:$C$14</c:f>
              <c:numCache>
                <c:formatCode>0%</c:formatCode>
                <c:ptCount val="13"/>
                <c:pt idx="0">
                  <c:v>-0.23</c:v>
                </c:pt>
                <c:pt idx="1">
                  <c:v>-0.24</c:v>
                </c:pt>
                <c:pt idx="2">
                  <c:v>-0.23</c:v>
                </c:pt>
                <c:pt idx="4">
                  <c:v>-0.18</c:v>
                </c:pt>
                <c:pt idx="6">
                  <c:v>-0.27</c:v>
                </c:pt>
                <c:pt idx="7">
                  <c:v>-0.18</c:v>
                </c:pt>
                <c:pt idx="9">
                  <c:v>-0.24</c:v>
                </c:pt>
                <c:pt idx="10">
                  <c:v>-0.18</c:v>
                </c:pt>
                <c:pt idx="11">
                  <c:v>-0.31</c:v>
                </c:pt>
                <c:pt idx="12">
                  <c:v>-0.22</c:v>
                </c:pt>
              </c:numCache>
            </c:numRef>
          </c:val>
          <c:extLst>
            <c:ext xmlns:c16="http://schemas.microsoft.com/office/drawing/2014/chart" uri="{C3380CC4-5D6E-409C-BE32-E72D297353CC}">
              <c16:uniqueId val="{00000018-35E9-4231-A83D-933C8A529A72}"/>
            </c:ext>
          </c:extLst>
        </c:ser>
        <c:dLbls>
          <c:showLegendKey val="0"/>
          <c:showVal val="0"/>
          <c:showCatName val="0"/>
          <c:showSerName val="0"/>
          <c:showPercent val="0"/>
          <c:showBubbleSize val="0"/>
        </c:dLbls>
        <c:gapWidth val="25"/>
        <c:overlap val="100"/>
        <c:axId val="523230408"/>
        <c:axId val="523230800"/>
      </c:barChart>
      <c:catAx>
        <c:axId val="523230408"/>
        <c:scaling>
          <c:orientation val="maxMin"/>
        </c:scaling>
        <c:delete val="0"/>
        <c:axPos val="r"/>
        <c:numFmt formatCode="General" sourceLinked="1"/>
        <c:majorTickMark val="none"/>
        <c:minorTickMark val="none"/>
        <c:tickLblPos val="high"/>
        <c:spPr>
          <a:ln>
            <a:noFill/>
          </a:ln>
        </c:spPr>
        <c:txPr>
          <a:bodyPr/>
          <a:lstStyle/>
          <a:p>
            <a:pPr algn="r">
              <a:lnSpc>
                <a:spcPts val="1600"/>
              </a:lnSpc>
              <a:defRPr sz="1600"/>
            </a:pPr>
            <a:endParaRPr lang="en-US"/>
          </a:p>
        </c:txPr>
        <c:crossAx val="523230800"/>
        <c:crossesAt val="0"/>
        <c:auto val="1"/>
        <c:lblAlgn val="ctr"/>
        <c:lblOffset val="2"/>
        <c:noMultiLvlLbl val="0"/>
      </c:catAx>
      <c:valAx>
        <c:axId val="523230800"/>
        <c:scaling>
          <c:orientation val="maxMin"/>
          <c:min val="-0.45"/>
        </c:scaling>
        <c:delete val="1"/>
        <c:axPos val="b"/>
        <c:numFmt formatCode="0%;0%" sourceLinked="0"/>
        <c:majorTickMark val="out"/>
        <c:minorTickMark val="none"/>
        <c:tickLblPos val="nextTo"/>
        <c:crossAx val="523230408"/>
        <c:crosses val="max"/>
        <c:crossBetween val="between"/>
        <c:majorUnit val="0.15000000000000002"/>
      </c:valAx>
    </c:plotArea>
    <c:legend>
      <c:legendPos val="t"/>
      <c:layout>
        <c:manualLayout>
          <c:xMode val="edge"/>
          <c:yMode val="edge"/>
          <c:x val="0.43381509859722756"/>
          <c:y val="1.7035248668420221E-2"/>
          <c:w val="0.5359976610047934"/>
          <c:h val="4.9138354486442444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203744941480947"/>
          <c:y val="4.075062454584151E-2"/>
          <c:w val="0.48536924460110387"/>
          <c:h val="0.87934623619443331"/>
        </c:manualLayout>
      </c:layout>
      <c:barChart>
        <c:barDir val="bar"/>
        <c:grouping val="clustered"/>
        <c:varyColors val="0"/>
        <c:ser>
          <c:idx val="0"/>
          <c:order val="0"/>
          <c:tx>
            <c:strRef>
              <c:f>Sheet1!$B$1</c:f>
              <c:strCache>
                <c:ptCount val="1"/>
                <c:pt idx="0">
                  <c:v>Column1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0BE3-4973-B1BA-11A81B8684B9}"/>
              </c:ext>
            </c:extLst>
          </c:dPt>
          <c:dPt>
            <c:idx val="2"/>
            <c:invertIfNegative val="0"/>
            <c:bubble3D val="0"/>
            <c:spPr>
              <a:solidFill>
                <a:schemeClr val="accent1">
                  <a:lumMod val="20000"/>
                  <a:lumOff val="80000"/>
                </a:schemeClr>
              </a:solidFill>
              <a:ln>
                <a:noFill/>
              </a:ln>
              <a:effectLst/>
            </c:spPr>
            <c:extLst>
              <c:ext xmlns:c16="http://schemas.microsoft.com/office/drawing/2014/chart" uri="{C3380CC4-5D6E-409C-BE32-E72D297353CC}">
                <c16:uniqueId val="{00000003-0BE3-4973-B1BA-11A81B8684B9}"/>
              </c:ext>
            </c:extLst>
          </c:dPt>
          <c:dPt>
            <c:idx val="3"/>
            <c:invertIfNegative val="0"/>
            <c:bubble3D val="0"/>
            <c:spPr>
              <a:solidFill>
                <a:schemeClr val="accent5"/>
              </a:solidFill>
              <a:ln>
                <a:noFill/>
              </a:ln>
              <a:effectLst/>
            </c:spPr>
            <c:extLst>
              <c:ext xmlns:c16="http://schemas.microsoft.com/office/drawing/2014/chart" uri="{C3380CC4-5D6E-409C-BE32-E72D297353CC}">
                <c16:uniqueId val="{00000005-0BE3-4973-B1BA-11A81B8684B9}"/>
              </c:ext>
            </c:extLst>
          </c:dPt>
          <c:dPt>
            <c:idx val="4"/>
            <c:invertIfNegative val="0"/>
            <c:bubble3D val="0"/>
            <c:spPr>
              <a:solidFill>
                <a:schemeClr val="accent4"/>
              </a:solidFill>
              <a:ln>
                <a:noFill/>
              </a:ln>
              <a:effectLst/>
            </c:spPr>
            <c:extLst>
              <c:ext xmlns:c16="http://schemas.microsoft.com/office/drawing/2014/chart" uri="{C3380CC4-5D6E-409C-BE32-E72D297353CC}">
                <c16:uniqueId val="{00000007-0BE3-4973-B1BA-11A81B8684B9}"/>
              </c:ext>
            </c:extLst>
          </c:dPt>
          <c:dPt>
            <c:idx val="6"/>
            <c:invertIfNegative val="0"/>
            <c:bubble3D val="0"/>
            <c:spPr>
              <a:solidFill>
                <a:schemeClr val="accent6"/>
              </a:solidFill>
              <a:ln>
                <a:noFill/>
              </a:ln>
              <a:effectLst/>
            </c:spPr>
            <c:extLst>
              <c:ext xmlns:c16="http://schemas.microsoft.com/office/drawing/2014/chart" uri="{C3380CC4-5D6E-409C-BE32-E72D297353CC}">
                <c16:uniqueId val="{0000000A-9095-4D21-829D-B98409D8FECA}"/>
              </c:ext>
            </c:extLst>
          </c:dPt>
          <c:dPt>
            <c:idx val="8"/>
            <c:invertIfNegative val="0"/>
            <c:bubble3D val="0"/>
            <c:spPr>
              <a:solidFill>
                <a:schemeClr val="accent6"/>
              </a:solidFill>
              <a:ln>
                <a:noFill/>
              </a:ln>
              <a:effectLst/>
            </c:spPr>
            <c:extLst>
              <c:ext xmlns:c16="http://schemas.microsoft.com/office/drawing/2014/chart" uri="{C3380CC4-5D6E-409C-BE32-E72D297353CC}">
                <c16:uniqueId val="{00000009-0BE3-4973-B1BA-11A81B8684B9}"/>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Very
satisfied</c:v>
                </c:pt>
                <c:pt idx="1">
                  <c:v>Somewhat satisfied</c:v>
                </c:pt>
                <c:pt idx="3">
                  <c:v>Somewhat
dissatisfied</c:v>
                </c:pt>
                <c:pt idx="4">
                  <c:v>Very
dissatisfied</c:v>
                </c:pt>
                <c:pt idx="6">
                  <c:v>Don't Know</c:v>
                </c:pt>
              </c:strCache>
            </c:strRef>
          </c:cat>
          <c:val>
            <c:numRef>
              <c:f>Sheet1!$B$2:$B$8</c:f>
              <c:numCache>
                <c:formatCode>0%</c:formatCode>
                <c:ptCount val="7"/>
                <c:pt idx="0">
                  <c:v>0.23</c:v>
                </c:pt>
                <c:pt idx="1">
                  <c:v>0.45</c:v>
                </c:pt>
                <c:pt idx="3">
                  <c:v>0.19</c:v>
                </c:pt>
                <c:pt idx="4">
                  <c:v>0.08</c:v>
                </c:pt>
                <c:pt idx="6">
                  <c:v>0.05</c:v>
                </c:pt>
              </c:numCache>
            </c:numRef>
          </c:val>
          <c:extLst>
            <c:ext xmlns:c16="http://schemas.microsoft.com/office/drawing/2014/chart" uri="{C3380CC4-5D6E-409C-BE32-E72D297353CC}">
              <c16:uniqueId val="{0000000A-0BE3-4973-B1BA-11A81B8684B9}"/>
            </c:ext>
          </c:extLst>
        </c:ser>
        <c:dLbls>
          <c:showLegendKey val="0"/>
          <c:showVal val="0"/>
          <c:showCatName val="0"/>
          <c:showSerName val="0"/>
          <c:showPercent val="0"/>
          <c:showBubbleSize val="0"/>
        </c:dLbls>
        <c:gapWidth val="31"/>
        <c:axId val="249318424"/>
        <c:axId val="249318816"/>
      </c:barChart>
      <c:catAx>
        <c:axId val="249318424"/>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lgn="r">
              <a:lnSpc>
                <a:spcPts val="1800"/>
              </a:lnSpc>
              <a:defRPr sz="1800" b="0" i="0" u="none" strike="noStrike" kern="1200" baseline="0">
                <a:solidFill>
                  <a:schemeClr val="tx1"/>
                </a:solidFill>
                <a:latin typeface="+mn-lt"/>
                <a:ea typeface="+mn-ea"/>
                <a:cs typeface="+mn-cs"/>
              </a:defRPr>
            </a:pPr>
            <a:endParaRPr lang="en-US"/>
          </a:p>
        </c:txPr>
        <c:crossAx val="249318816"/>
        <c:crosses val="autoZero"/>
        <c:auto val="1"/>
        <c:lblAlgn val="ctr"/>
        <c:lblOffset val="100"/>
        <c:noMultiLvlLbl val="0"/>
      </c:catAx>
      <c:valAx>
        <c:axId val="249318816"/>
        <c:scaling>
          <c:orientation val="minMax"/>
          <c:max val="0.75000000000000011"/>
        </c:scaling>
        <c:delete val="1"/>
        <c:axPos val="b"/>
        <c:numFmt formatCode="0%" sourceLinked="0"/>
        <c:majorTickMark val="out"/>
        <c:minorTickMark val="none"/>
        <c:tickLblPos val="nextTo"/>
        <c:crossAx val="249318424"/>
        <c:crosses val="max"/>
        <c:crossBetween val="between"/>
        <c:majorUnit val="0.15000000000000002"/>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890998919252741"/>
          <c:y val="7.6354972828397968E-2"/>
          <c:w val="0.50064965563515085"/>
          <c:h val="0.85695921727439273"/>
        </c:manualLayout>
      </c:layout>
      <c:barChart>
        <c:barDir val="bar"/>
        <c:grouping val="stacked"/>
        <c:varyColors val="0"/>
        <c:ser>
          <c:idx val="0"/>
          <c:order val="0"/>
          <c:tx>
            <c:strRef>
              <c:f>Sheet1!$B$1</c:f>
              <c:strCache>
                <c:ptCount val="1"/>
                <c:pt idx="0">
                  <c:v>Total Satisfied</c:v>
                </c:pt>
              </c:strCache>
            </c:strRef>
          </c:tx>
          <c:spPr>
            <a:solidFill>
              <a:schemeClr val="accent1"/>
            </a:solidFill>
            <a:ln>
              <a:noFill/>
            </a:ln>
          </c:spPr>
          <c:invertIfNegative val="0"/>
          <c:dPt>
            <c:idx val="0"/>
            <c:invertIfNegative val="0"/>
            <c:bubble3D val="0"/>
            <c:extLst>
              <c:ext xmlns:c16="http://schemas.microsoft.com/office/drawing/2014/chart" uri="{C3380CC4-5D6E-409C-BE32-E72D297353CC}">
                <c16:uniqueId val="{00000000-B5ED-48C0-B79C-206CCED5E128}"/>
              </c:ext>
            </c:extLst>
          </c:dPt>
          <c:dPt>
            <c:idx val="1"/>
            <c:invertIfNegative val="0"/>
            <c:bubble3D val="0"/>
            <c:extLst>
              <c:ext xmlns:c16="http://schemas.microsoft.com/office/drawing/2014/chart" uri="{C3380CC4-5D6E-409C-BE32-E72D297353CC}">
                <c16:uniqueId val="{00000001-B5ED-48C0-B79C-206CCED5E128}"/>
              </c:ext>
            </c:extLst>
          </c:dPt>
          <c:dPt>
            <c:idx val="2"/>
            <c:invertIfNegative val="0"/>
            <c:bubble3D val="0"/>
            <c:extLst>
              <c:ext xmlns:c16="http://schemas.microsoft.com/office/drawing/2014/chart" uri="{C3380CC4-5D6E-409C-BE32-E72D297353CC}">
                <c16:uniqueId val="{00000002-B5ED-48C0-B79C-206CCED5E128}"/>
              </c:ext>
            </c:extLst>
          </c:dPt>
          <c:dPt>
            <c:idx val="3"/>
            <c:invertIfNegative val="0"/>
            <c:bubble3D val="0"/>
            <c:extLst>
              <c:ext xmlns:c16="http://schemas.microsoft.com/office/drawing/2014/chart" uri="{C3380CC4-5D6E-409C-BE32-E72D297353CC}">
                <c16:uniqueId val="{00000003-B5ED-48C0-B79C-206CCED5E128}"/>
              </c:ext>
            </c:extLst>
          </c:dPt>
          <c:dPt>
            <c:idx val="4"/>
            <c:invertIfNegative val="0"/>
            <c:bubble3D val="0"/>
            <c:extLst>
              <c:ext xmlns:c16="http://schemas.microsoft.com/office/drawing/2014/chart" uri="{C3380CC4-5D6E-409C-BE32-E72D297353CC}">
                <c16:uniqueId val="{00000004-B5ED-48C0-B79C-206CCED5E128}"/>
              </c:ext>
            </c:extLst>
          </c:dPt>
          <c:dPt>
            <c:idx val="5"/>
            <c:invertIfNegative val="0"/>
            <c:bubble3D val="0"/>
            <c:extLst>
              <c:ext xmlns:c16="http://schemas.microsoft.com/office/drawing/2014/chart" uri="{C3380CC4-5D6E-409C-BE32-E72D297353CC}">
                <c16:uniqueId val="{00000005-B5ED-48C0-B79C-206CCED5E128}"/>
              </c:ext>
            </c:extLst>
          </c:dPt>
          <c:dPt>
            <c:idx val="6"/>
            <c:invertIfNegative val="0"/>
            <c:bubble3D val="0"/>
            <c:extLst>
              <c:ext xmlns:c16="http://schemas.microsoft.com/office/drawing/2014/chart" uri="{C3380CC4-5D6E-409C-BE32-E72D297353CC}">
                <c16:uniqueId val="{00000006-B5ED-48C0-B79C-206CCED5E128}"/>
              </c:ext>
            </c:extLst>
          </c:dPt>
          <c:dPt>
            <c:idx val="18"/>
            <c:invertIfNegative val="0"/>
            <c:bubble3D val="0"/>
            <c:extLst>
              <c:ext xmlns:c16="http://schemas.microsoft.com/office/drawing/2014/chart" uri="{C3380CC4-5D6E-409C-BE32-E72D297353CC}">
                <c16:uniqueId val="{0000000C-B5ED-48C0-B79C-206CCED5E128}"/>
              </c:ext>
            </c:extLst>
          </c:dPt>
          <c:dLbls>
            <c:spPr>
              <a:noFill/>
              <a:ln>
                <a:noFill/>
              </a:ln>
              <a:effectLst/>
            </c:spPr>
            <c:txPr>
              <a:bodyPr/>
              <a:lstStyle/>
              <a:p>
                <a:pPr>
                  <a:defRPr sz="1800">
                    <a:solidFill>
                      <a:schemeClr val="accent3"/>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Language of Interview: Spanish Only</c:v>
                </c:pt>
                <c:pt idx="2">
                  <c:v>Ages 18-49</c:v>
                </c:pt>
                <c:pt idx="3">
                  <c:v>Ages 50+</c:v>
                </c:pt>
                <c:pt idx="5">
                  <c:v>High School Educated</c:v>
                </c:pt>
                <c:pt idx="6">
                  <c:v>Some College Education</c:v>
                </c:pt>
                <c:pt idx="7">
                  <c:v>Four-year College
or More</c:v>
                </c:pt>
              </c:strCache>
            </c:strRef>
          </c:cat>
          <c:val>
            <c:numRef>
              <c:f>Sheet1!$B$2:$B$9</c:f>
              <c:numCache>
                <c:formatCode>General</c:formatCode>
                <c:ptCount val="8"/>
                <c:pt idx="0" formatCode="0%">
                  <c:v>0.8</c:v>
                </c:pt>
                <c:pt idx="2" formatCode="0%">
                  <c:v>0.64</c:v>
                </c:pt>
                <c:pt idx="3" formatCode="0%">
                  <c:v>0.76</c:v>
                </c:pt>
                <c:pt idx="5" formatCode="0%">
                  <c:v>0.61</c:v>
                </c:pt>
                <c:pt idx="6" formatCode="0%">
                  <c:v>0.7</c:v>
                </c:pt>
                <c:pt idx="7" formatCode="0%">
                  <c:v>0.72</c:v>
                </c:pt>
              </c:numCache>
            </c:numRef>
          </c:val>
          <c:extLst>
            <c:ext xmlns:c16="http://schemas.microsoft.com/office/drawing/2014/chart" uri="{C3380CC4-5D6E-409C-BE32-E72D297353CC}">
              <c16:uniqueId val="{0000000D-B5ED-48C0-B79C-206CCED5E128}"/>
            </c:ext>
          </c:extLst>
        </c:ser>
        <c:ser>
          <c:idx val="1"/>
          <c:order val="1"/>
          <c:tx>
            <c:strRef>
              <c:f>Sheet1!$C$1</c:f>
              <c:strCache>
                <c:ptCount val="1"/>
                <c:pt idx="0">
                  <c:v>Total Dissatisfied</c:v>
                </c:pt>
              </c:strCache>
            </c:strRef>
          </c:tx>
          <c:spPr>
            <a:solidFill>
              <a:schemeClr val="accent4"/>
            </a:solidFill>
            <a:ln>
              <a:noFill/>
            </a:ln>
          </c:spPr>
          <c:invertIfNegative val="0"/>
          <c:dLbls>
            <c:dLbl>
              <c:idx val="0"/>
              <c:numFmt formatCode="0%;0%" sourceLinked="0"/>
              <c:spPr>
                <a:noFill/>
                <a:ln>
                  <a:noFill/>
                </a:ln>
                <a:effectLst/>
              </c:spPr>
              <c:txPr>
                <a:bodyPr/>
                <a:lstStyle/>
                <a:p>
                  <a:pPr>
                    <a:defRPr sz="1400">
                      <a:solidFill>
                        <a:schemeClr val="accent3"/>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B5ED-48C0-B79C-206CCED5E128}"/>
                </c:ext>
              </c:extLst>
            </c:dLbl>
            <c:dLbl>
              <c:idx val="3"/>
              <c:numFmt formatCode="0%;0%" sourceLinked="0"/>
              <c:spPr>
                <a:noFill/>
                <a:ln>
                  <a:noFill/>
                </a:ln>
                <a:effectLst/>
              </c:spPr>
              <c:txPr>
                <a:bodyPr/>
                <a:lstStyle/>
                <a:p>
                  <a:pPr>
                    <a:defRPr sz="1600">
                      <a:solidFill>
                        <a:schemeClr val="accent3"/>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B5ED-48C0-B79C-206CCED5E128}"/>
                </c:ext>
              </c:extLst>
            </c:dLbl>
            <c:dLbl>
              <c:idx val="5"/>
              <c:tx>
                <c:rich>
                  <a:bodyPr/>
                  <a:lstStyle/>
                  <a:p>
                    <a:fld id="{271CBE8C-FB92-40DD-A9FF-F494B1530E5F}" type="VALUE">
                      <a:rPr lang="en-US" sz="1800">
                        <a:solidFill>
                          <a:schemeClr val="accent3"/>
                        </a:solidFill>
                      </a:rPr>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4FAF-4FF3-94A6-A8047C3461C1}"/>
                </c:ext>
              </c:extLst>
            </c:dLbl>
            <c:dLbl>
              <c:idx val="6"/>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FAF-4FF3-94A6-A8047C3461C1}"/>
                </c:ext>
              </c:extLst>
            </c:dLbl>
            <c:numFmt formatCode="0%;0%" sourceLinked="0"/>
            <c:spPr>
              <a:noFill/>
              <a:ln>
                <a:noFill/>
              </a:ln>
              <a:effectLst/>
            </c:spPr>
            <c:txPr>
              <a:bodyPr/>
              <a:lstStyle/>
              <a:p>
                <a:pPr>
                  <a:defRPr sz="1800">
                    <a:solidFill>
                      <a:schemeClr val="accent3"/>
                    </a:solidFill>
                  </a:defRPr>
                </a:pPr>
                <a:endParaRPr lang="en-US"/>
              </a:p>
            </c:txP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0"/>
              </c:ext>
            </c:extLst>
          </c:dLbls>
          <c:cat>
            <c:strRef>
              <c:f>Sheet1!$A$2:$A$9</c:f>
              <c:strCache>
                <c:ptCount val="8"/>
                <c:pt idx="0">
                  <c:v>Language of Interview: Spanish Only</c:v>
                </c:pt>
                <c:pt idx="2">
                  <c:v>Ages 18-49</c:v>
                </c:pt>
                <c:pt idx="3">
                  <c:v>Ages 50+</c:v>
                </c:pt>
                <c:pt idx="5">
                  <c:v>High School Educated</c:v>
                </c:pt>
                <c:pt idx="6">
                  <c:v>Some College Education</c:v>
                </c:pt>
                <c:pt idx="7">
                  <c:v>Four-year College
or More</c:v>
                </c:pt>
              </c:strCache>
            </c:strRef>
          </c:cat>
          <c:val>
            <c:numRef>
              <c:f>Sheet1!$C$2:$C$9</c:f>
              <c:numCache>
                <c:formatCode>General</c:formatCode>
                <c:ptCount val="8"/>
                <c:pt idx="0" formatCode="0%">
                  <c:v>-0.18</c:v>
                </c:pt>
                <c:pt idx="2" formatCode="0%">
                  <c:v>-0.3</c:v>
                </c:pt>
                <c:pt idx="3" formatCode="0%">
                  <c:v>-0.21</c:v>
                </c:pt>
                <c:pt idx="5" formatCode="0%">
                  <c:v>-0.32</c:v>
                </c:pt>
                <c:pt idx="6" formatCode="0%">
                  <c:v>-0.24</c:v>
                </c:pt>
                <c:pt idx="7" formatCode="0%">
                  <c:v>-0.26</c:v>
                </c:pt>
              </c:numCache>
            </c:numRef>
          </c:val>
          <c:extLst>
            <c:ext xmlns:c16="http://schemas.microsoft.com/office/drawing/2014/chart" uri="{C3380CC4-5D6E-409C-BE32-E72D297353CC}">
              <c16:uniqueId val="{00000016-B5ED-48C0-B79C-206CCED5E128}"/>
            </c:ext>
          </c:extLst>
        </c:ser>
        <c:dLbls>
          <c:showLegendKey val="0"/>
          <c:showVal val="0"/>
          <c:showCatName val="0"/>
          <c:showSerName val="0"/>
          <c:showPercent val="0"/>
          <c:showBubbleSize val="0"/>
        </c:dLbls>
        <c:gapWidth val="25"/>
        <c:overlap val="100"/>
        <c:axId val="523230408"/>
        <c:axId val="523230800"/>
      </c:barChart>
      <c:catAx>
        <c:axId val="523230408"/>
        <c:scaling>
          <c:orientation val="maxMin"/>
        </c:scaling>
        <c:delete val="0"/>
        <c:axPos val="r"/>
        <c:numFmt formatCode="General" sourceLinked="1"/>
        <c:majorTickMark val="none"/>
        <c:minorTickMark val="none"/>
        <c:tickLblPos val="high"/>
        <c:spPr>
          <a:ln>
            <a:noFill/>
          </a:ln>
        </c:spPr>
        <c:txPr>
          <a:bodyPr/>
          <a:lstStyle/>
          <a:p>
            <a:pPr algn="r">
              <a:lnSpc>
                <a:spcPts val="1600"/>
              </a:lnSpc>
              <a:defRPr sz="1800"/>
            </a:pPr>
            <a:endParaRPr lang="en-US"/>
          </a:p>
        </c:txPr>
        <c:crossAx val="523230800"/>
        <c:crossesAt val="0"/>
        <c:auto val="1"/>
        <c:lblAlgn val="ctr"/>
        <c:lblOffset val="2"/>
        <c:noMultiLvlLbl val="0"/>
      </c:catAx>
      <c:valAx>
        <c:axId val="523230800"/>
        <c:scaling>
          <c:orientation val="maxMin"/>
          <c:min val="-0.45"/>
        </c:scaling>
        <c:delete val="1"/>
        <c:axPos val="b"/>
        <c:numFmt formatCode="0%;0%" sourceLinked="0"/>
        <c:majorTickMark val="out"/>
        <c:minorTickMark val="none"/>
        <c:tickLblPos val="nextTo"/>
        <c:crossAx val="523230408"/>
        <c:crosses val="max"/>
        <c:crossBetween val="between"/>
        <c:majorUnit val="0.15000000000000002"/>
      </c:valAx>
    </c:plotArea>
    <c:legend>
      <c:legendPos val="t"/>
      <c:layout>
        <c:manualLayout>
          <c:xMode val="edge"/>
          <c:yMode val="edge"/>
          <c:x val="0.43381509859722756"/>
          <c:y val="1.7035248668420221E-2"/>
          <c:w val="0.5359976610047934"/>
          <c:h val="4.9138354486442444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127668800016227"/>
          <c:y val="8.6435549064701939E-2"/>
          <c:w val="0.48476996338482448"/>
          <c:h val="0.88328701183347202"/>
        </c:manualLayout>
      </c:layout>
      <c:barChart>
        <c:barDir val="bar"/>
        <c:grouping val="percentStacked"/>
        <c:varyColors val="0"/>
        <c:ser>
          <c:idx val="0"/>
          <c:order val="0"/>
          <c:tx>
            <c:strRef>
              <c:f>Sheet1!$B$1</c:f>
              <c:strCache>
                <c:ptCount val="1"/>
                <c:pt idx="0">
                  <c:v>Freq.</c:v>
                </c:pt>
              </c:strCache>
            </c:strRef>
          </c:tx>
          <c:spPr>
            <a:solidFill>
              <a:schemeClr val="accent1"/>
            </a:solidFill>
            <a:ln>
              <a:noFill/>
            </a:ln>
          </c:spPr>
          <c:invertIfNegative val="0"/>
          <c:dLbls>
            <c:spPr>
              <a:noFill/>
              <a:ln>
                <a:noFill/>
              </a:ln>
              <a:effectLst/>
            </c:spPr>
            <c:txPr>
              <a:bodyPr/>
              <a:lstStyle/>
              <a:p>
                <a:pPr>
                  <a:defRPr sz="1800">
                    <a:solidFill>
                      <a:schemeClr val="accent3"/>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Ontario Living Magazine</c:v>
                </c:pt>
                <c:pt idx="1">
                  <c:v>City of Ontario's website</c:v>
                </c:pt>
                <c:pt idx="2">
                  <c:v>Notices or flyers included in your
water bill</c:v>
                </c:pt>
                <c:pt idx="3">
                  <c:v>Word of mouth</c:v>
                </c:pt>
                <c:pt idx="4">
                  <c:v>*Local unofficial Facebook groups from private community groups</c:v>
                </c:pt>
                <c:pt idx="5">
                  <c:v>City of Ontario e-newsletter</c:v>
                </c:pt>
                <c:pt idx="6">
                  <c:v>*Ontario email alerts</c:v>
                </c:pt>
                <c:pt idx="7">
                  <c:v>*The Nextdoor website or app</c:v>
                </c:pt>
              </c:strCache>
            </c:strRef>
          </c:cat>
          <c:val>
            <c:numRef>
              <c:f>Sheet1!$B$2:$B$9</c:f>
              <c:numCache>
                <c:formatCode>0%</c:formatCode>
                <c:ptCount val="8"/>
                <c:pt idx="0">
                  <c:v>0.28000000000000003</c:v>
                </c:pt>
                <c:pt idx="1">
                  <c:v>0.13</c:v>
                </c:pt>
                <c:pt idx="2">
                  <c:v>0.17</c:v>
                </c:pt>
                <c:pt idx="3">
                  <c:v>0.16</c:v>
                </c:pt>
                <c:pt idx="4">
                  <c:v>0.15</c:v>
                </c:pt>
                <c:pt idx="5">
                  <c:v>0.12</c:v>
                </c:pt>
                <c:pt idx="6">
                  <c:v>0.13</c:v>
                </c:pt>
                <c:pt idx="7">
                  <c:v>0.14000000000000001</c:v>
                </c:pt>
              </c:numCache>
            </c:numRef>
          </c:val>
          <c:extLst>
            <c:ext xmlns:c16="http://schemas.microsoft.com/office/drawing/2014/chart" uri="{C3380CC4-5D6E-409C-BE32-E72D297353CC}">
              <c16:uniqueId val="{00000000-7A66-4096-822C-E6E754E6049D}"/>
            </c:ext>
          </c:extLst>
        </c:ser>
        <c:ser>
          <c:idx val="1"/>
          <c:order val="1"/>
          <c:tx>
            <c:strRef>
              <c:f>Sheet1!$C$1</c:f>
              <c:strCache>
                <c:ptCount val="1"/>
                <c:pt idx="0">
                  <c:v>Occas.</c:v>
                </c:pt>
              </c:strCache>
            </c:strRef>
          </c:tx>
          <c:spPr>
            <a:solidFill>
              <a:schemeClr val="accent2"/>
            </a:solidFill>
            <a:ln w="9525">
              <a:noFill/>
            </a:ln>
          </c:spPr>
          <c:invertIfNegative val="0"/>
          <c:dLbls>
            <c:spPr>
              <a:noFill/>
              <a:ln>
                <a:noFill/>
              </a:ln>
              <a:effectLst/>
            </c:spPr>
            <c:txPr>
              <a:bodyPr wrap="square" lIns="38100" tIns="19050" rIns="38100" bIns="19050" anchor="ctr">
                <a:spAutoFit/>
              </a:bodyPr>
              <a:lstStyle/>
              <a:p>
                <a:pPr>
                  <a:defRPr sz="1800">
                    <a:solidFill>
                      <a:schemeClr val="accent3"/>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Ontario Living Magazine</c:v>
                </c:pt>
                <c:pt idx="1">
                  <c:v>City of Ontario's website</c:v>
                </c:pt>
                <c:pt idx="2">
                  <c:v>Notices or flyers included in your
water bill</c:v>
                </c:pt>
                <c:pt idx="3">
                  <c:v>Word of mouth</c:v>
                </c:pt>
                <c:pt idx="4">
                  <c:v>*Local unofficial Facebook groups from private community groups</c:v>
                </c:pt>
                <c:pt idx="5">
                  <c:v>City of Ontario e-newsletter</c:v>
                </c:pt>
                <c:pt idx="6">
                  <c:v>*Ontario email alerts</c:v>
                </c:pt>
                <c:pt idx="7">
                  <c:v>*The Nextdoor website or app</c:v>
                </c:pt>
              </c:strCache>
            </c:strRef>
          </c:cat>
          <c:val>
            <c:numRef>
              <c:f>Sheet1!$C$2:$C$9</c:f>
              <c:numCache>
                <c:formatCode>0%</c:formatCode>
                <c:ptCount val="8"/>
                <c:pt idx="0">
                  <c:v>0.28000000000000003</c:v>
                </c:pt>
                <c:pt idx="1">
                  <c:v>0.37</c:v>
                </c:pt>
                <c:pt idx="2">
                  <c:v>0.3</c:v>
                </c:pt>
                <c:pt idx="3">
                  <c:v>0.3</c:v>
                </c:pt>
                <c:pt idx="4">
                  <c:v>0.22</c:v>
                </c:pt>
                <c:pt idx="5">
                  <c:v>0.25</c:v>
                </c:pt>
                <c:pt idx="6">
                  <c:v>0.22</c:v>
                </c:pt>
                <c:pt idx="7">
                  <c:v>0.2</c:v>
                </c:pt>
              </c:numCache>
            </c:numRef>
          </c:val>
          <c:extLst>
            <c:ext xmlns:c16="http://schemas.microsoft.com/office/drawing/2014/chart" uri="{C3380CC4-5D6E-409C-BE32-E72D297353CC}">
              <c16:uniqueId val="{00000001-7A66-4096-822C-E6E754E6049D}"/>
            </c:ext>
          </c:extLst>
        </c:ser>
        <c:ser>
          <c:idx val="2"/>
          <c:order val="2"/>
          <c:tx>
            <c:strRef>
              <c:f>Sheet1!$D$1</c:f>
              <c:strCache>
                <c:ptCount val="1"/>
                <c:pt idx="0">
                  <c:v>Rarely</c:v>
                </c:pt>
              </c:strCache>
            </c:strRef>
          </c:tx>
          <c:spPr>
            <a:solidFill>
              <a:schemeClr val="accent5"/>
            </a:solidFill>
            <a:ln>
              <a:noFill/>
            </a:ln>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Sheet1!$A$2:$A$9</c:f>
              <c:strCache>
                <c:ptCount val="8"/>
                <c:pt idx="0">
                  <c:v>Ontario Living Magazine</c:v>
                </c:pt>
                <c:pt idx="1">
                  <c:v>City of Ontario's website</c:v>
                </c:pt>
                <c:pt idx="2">
                  <c:v>Notices or flyers included in your
water bill</c:v>
                </c:pt>
                <c:pt idx="3">
                  <c:v>Word of mouth</c:v>
                </c:pt>
                <c:pt idx="4">
                  <c:v>*Local unofficial Facebook groups from private community groups</c:v>
                </c:pt>
                <c:pt idx="5">
                  <c:v>City of Ontario e-newsletter</c:v>
                </c:pt>
                <c:pt idx="6">
                  <c:v>*Ontario email alerts</c:v>
                </c:pt>
                <c:pt idx="7">
                  <c:v>*The Nextdoor website or app</c:v>
                </c:pt>
              </c:strCache>
            </c:strRef>
          </c:cat>
          <c:val>
            <c:numRef>
              <c:f>Sheet1!$D$2:$D$9</c:f>
              <c:numCache>
                <c:formatCode>0%</c:formatCode>
                <c:ptCount val="8"/>
                <c:pt idx="0">
                  <c:v>0.13</c:v>
                </c:pt>
                <c:pt idx="1">
                  <c:v>0.24</c:v>
                </c:pt>
                <c:pt idx="2">
                  <c:v>0.19</c:v>
                </c:pt>
                <c:pt idx="3">
                  <c:v>0.21</c:v>
                </c:pt>
                <c:pt idx="4">
                  <c:v>0.16</c:v>
                </c:pt>
                <c:pt idx="5">
                  <c:v>0.2</c:v>
                </c:pt>
                <c:pt idx="6">
                  <c:v>0.19</c:v>
                </c:pt>
                <c:pt idx="7">
                  <c:v>0.13</c:v>
                </c:pt>
              </c:numCache>
            </c:numRef>
          </c:val>
          <c:extLst>
            <c:ext xmlns:c16="http://schemas.microsoft.com/office/drawing/2014/chart" uri="{C3380CC4-5D6E-409C-BE32-E72D297353CC}">
              <c16:uniqueId val="{00000002-7A66-4096-822C-E6E754E6049D}"/>
            </c:ext>
          </c:extLst>
        </c:ser>
        <c:ser>
          <c:idx val="3"/>
          <c:order val="3"/>
          <c:tx>
            <c:strRef>
              <c:f>Sheet1!$E$1</c:f>
              <c:strCache>
                <c:ptCount val="1"/>
                <c:pt idx="0">
                  <c:v>Never</c:v>
                </c:pt>
              </c:strCache>
            </c:strRef>
          </c:tx>
          <c:spPr>
            <a:solidFill>
              <a:schemeClr val="accent4"/>
            </a:solidFill>
            <a:ln>
              <a:noFill/>
            </a:ln>
          </c:spPr>
          <c:invertIfNegative val="0"/>
          <c:dLbls>
            <c:spPr>
              <a:noFill/>
              <a:ln>
                <a:noFill/>
              </a:ln>
              <a:effectLst/>
            </c:spPr>
            <c:txPr>
              <a:bodyPr wrap="square" lIns="38100" tIns="19050" rIns="38100" bIns="19050" anchor="ctr">
                <a:spAutoFit/>
              </a:bodyPr>
              <a:lstStyle/>
              <a:p>
                <a:pPr>
                  <a:defRPr>
                    <a:solidFill>
                      <a:schemeClr val="accent3"/>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Sheet1!$A$2:$A$9</c:f>
              <c:strCache>
                <c:ptCount val="8"/>
                <c:pt idx="0">
                  <c:v>Ontario Living Magazine</c:v>
                </c:pt>
                <c:pt idx="1">
                  <c:v>City of Ontario's website</c:v>
                </c:pt>
                <c:pt idx="2">
                  <c:v>Notices or flyers included in your
water bill</c:v>
                </c:pt>
                <c:pt idx="3">
                  <c:v>Word of mouth</c:v>
                </c:pt>
                <c:pt idx="4">
                  <c:v>*Local unofficial Facebook groups from private community groups</c:v>
                </c:pt>
                <c:pt idx="5">
                  <c:v>City of Ontario e-newsletter</c:v>
                </c:pt>
                <c:pt idx="6">
                  <c:v>*Ontario email alerts</c:v>
                </c:pt>
                <c:pt idx="7">
                  <c:v>*The Nextdoor website or app</c:v>
                </c:pt>
              </c:strCache>
            </c:strRef>
          </c:cat>
          <c:val>
            <c:numRef>
              <c:f>Sheet1!$E$2:$E$9</c:f>
              <c:numCache>
                <c:formatCode>0%</c:formatCode>
                <c:ptCount val="8"/>
                <c:pt idx="0">
                  <c:v>0.25</c:v>
                </c:pt>
                <c:pt idx="1">
                  <c:v>0.21</c:v>
                </c:pt>
                <c:pt idx="2">
                  <c:v>0.25</c:v>
                </c:pt>
                <c:pt idx="3">
                  <c:v>0.26</c:v>
                </c:pt>
                <c:pt idx="4">
                  <c:v>0.38</c:v>
                </c:pt>
                <c:pt idx="5">
                  <c:v>0.36</c:v>
                </c:pt>
                <c:pt idx="6">
                  <c:v>0.39</c:v>
                </c:pt>
                <c:pt idx="7">
                  <c:v>0.44</c:v>
                </c:pt>
              </c:numCache>
            </c:numRef>
          </c:val>
          <c:extLst>
            <c:ext xmlns:c16="http://schemas.microsoft.com/office/drawing/2014/chart" uri="{C3380CC4-5D6E-409C-BE32-E72D297353CC}">
              <c16:uniqueId val="{00000003-7A66-4096-822C-E6E754E6049D}"/>
            </c:ext>
          </c:extLst>
        </c:ser>
        <c:ser>
          <c:idx val="4"/>
          <c:order val="4"/>
          <c:tx>
            <c:strRef>
              <c:f>Sheet1!$F$1</c:f>
              <c:strCache>
                <c:ptCount val="1"/>
                <c:pt idx="0">
                  <c:v>Don't Know</c:v>
                </c:pt>
              </c:strCache>
            </c:strRef>
          </c:tx>
          <c:spPr>
            <a:solidFill>
              <a:schemeClr val="accent6"/>
            </a:solidFill>
            <a:ln>
              <a:noFill/>
            </a:ln>
          </c:spPr>
          <c:invertIfNegative val="0"/>
          <c:dLbls>
            <c:dLbl>
              <c:idx val="0"/>
              <c:spPr>
                <a:noFill/>
                <a:ln>
                  <a:noFill/>
                </a:ln>
                <a:effectLst/>
              </c:spPr>
              <c:txPr>
                <a:bodyPr wrap="square" lIns="38100" tIns="19050" rIns="38100" bIns="19050" anchor="ctr">
                  <a:spAutoFit/>
                </a:bodyPr>
                <a:lstStyle/>
                <a:p>
                  <a:pPr>
                    <a:defRPr sz="1400"/>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7-7A66-4096-822C-E6E754E6049D}"/>
                </c:ext>
              </c:extLst>
            </c:dLbl>
            <c:dLbl>
              <c:idx val="1"/>
              <c:delete val="1"/>
              <c:extLst>
                <c:ext xmlns:c15="http://schemas.microsoft.com/office/drawing/2012/chart" uri="{CE6537A1-D6FC-4f65-9D91-7224C49458BB}"/>
                <c:ext xmlns:c16="http://schemas.microsoft.com/office/drawing/2014/chart" uri="{C3380CC4-5D6E-409C-BE32-E72D297353CC}">
                  <c16:uniqueId val="{00000006-7A66-4096-822C-E6E754E6049D}"/>
                </c:ext>
              </c:extLst>
            </c:dLbl>
            <c:dLbl>
              <c:idx val="3"/>
              <c:spPr>
                <a:noFill/>
                <a:ln>
                  <a:noFill/>
                </a:ln>
                <a:effectLst/>
              </c:spPr>
              <c:txPr>
                <a:bodyPr wrap="square" lIns="38100" tIns="19050" rIns="38100" bIns="19050" anchor="ctr">
                  <a:spAutoFit/>
                </a:bodyPr>
                <a:lstStyle/>
                <a:p>
                  <a:pPr>
                    <a:defRPr lang="en-US" sz="1600"/>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9-7A66-4096-822C-E6E754E6049D}"/>
                </c:ext>
              </c:extLst>
            </c:dLbl>
            <c:dLbl>
              <c:idx val="6"/>
              <c:spPr>
                <a:noFill/>
                <a:ln>
                  <a:noFill/>
                </a:ln>
                <a:effectLst/>
              </c:spPr>
              <c:txPr>
                <a:bodyPr wrap="square" lIns="38100" tIns="19050" rIns="38100" bIns="19050" anchor="ctr">
                  <a:spAutoFit/>
                </a:bodyPr>
                <a:lstStyle/>
                <a:p>
                  <a:pPr>
                    <a:defRPr sz="1400"/>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8-7A66-4096-822C-E6E754E6049D}"/>
                </c:ext>
              </c:extLst>
            </c:dLbl>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Sheet1!$A$2:$A$9</c:f>
              <c:strCache>
                <c:ptCount val="8"/>
                <c:pt idx="0">
                  <c:v>Ontario Living Magazine</c:v>
                </c:pt>
                <c:pt idx="1">
                  <c:v>City of Ontario's website</c:v>
                </c:pt>
                <c:pt idx="2">
                  <c:v>Notices or flyers included in your
water bill</c:v>
                </c:pt>
                <c:pt idx="3">
                  <c:v>Word of mouth</c:v>
                </c:pt>
                <c:pt idx="4">
                  <c:v>*Local unofficial Facebook groups from private community groups</c:v>
                </c:pt>
                <c:pt idx="5">
                  <c:v>City of Ontario e-newsletter</c:v>
                </c:pt>
                <c:pt idx="6">
                  <c:v>*Ontario email alerts</c:v>
                </c:pt>
                <c:pt idx="7">
                  <c:v>*The Nextdoor website or app</c:v>
                </c:pt>
              </c:strCache>
            </c:strRef>
          </c:cat>
          <c:val>
            <c:numRef>
              <c:f>Sheet1!$F$2:$F$9</c:f>
              <c:numCache>
                <c:formatCode>0%</c:formatCode>
                <c:ptCount val="8"/>
                <c:pt idx="0">
                  <c:v>0.06</c:v>
                </c:pt>
                <c:pt idx="1">
                  <c:v>0.04</c:v>
                </c:pt>
                <c:pt idx="2">
                  <c:v>0.09</c:v>
                </c:pt>
                <c:pt idx="3">
                  <c:v>7.0000000000000007E-2</c:v>
                </c:pt>
                <c:pt idx="4">
                  <c:v>0.09</c:v>
                </c:pt>
                <c:pt idx="5">
                  <c:v>0.08</c:v>
                </c:pt>
                <c:pt idx="6">
                  <c:v>0.06</c:v>
                </c:pt>
                <c:pt idx="7">
                  <c:v>0.09</c:v>
                </c:pt>
              </c:numCache>
            </c:numRef>
          </c:val>
          <c:extLst>
            <c:ext xmlns:c16="http://schemas.microsoft.com/office/drawing/2014/chart" uri="{C3380CC4-5D6E-409C-BE32-E72D297353CC}">
              <c16:uniqueId val="{00000004-7A66-4096-822C-E6E754E6049D}"/>
            </c:ext>
          </c:extLst>
        </c:ser>
        <c:dLbls>
          <c:dLblPos val="ctr"/>
          <c:showLegendKey val="0"/>
          <c:showVal val="1"/>
          <c:showCatName val="0"/>
          <c:showSerName val="0"/>
          <c:showPercent val="0"/>
          <c:showBubbleSize val="0"/>
        </c:dLbls>
        <c:gapWidth val="48"/>
        <c:overlap val="100"/>
        <c:axId val="337592784"/>
        <c:axId val="337593176"/>
      </c:barChart>
      <c:catAx>
        <c:axId val="337592784"/>
        <c:scaling>
          <c:orientation val="maxMin"/>
        </c:scaling>
        <c:delete val="0"/>
        <c:axPos val="l"/>
        <c:numFmt formatCode="General" sourceLinked="1"/>
        <c:majorTickMark val="none"/>
        <c:minorTickMark val="none"/>
        <c:tickLblPos val="nextTo"/>
        <c:spPr>
          <a:ln>
            <a:noFill/>
          </a:ln>
        </c:spPr>
        <c:txPr>
          <a:bodyPr/>
          <a:lstStyle/>
          <a:p>
            <a:pPr algn="r">
              <a:lnSpc>
                <a:spcPts val="1500"/>
              </a:lnSpc>
              <a:defRPr sz="1800"/>
            </a:pPr>
            <a:endParaRPr lang="en-US"/>
          </a:p>
        </c:txPr>
        <c:crossAx val="337593176"/>
        <c:crosses val="autoZero"/>
        <c:auto val="1"/>
        <c:lblAlgn val="ctr"/>
        <c:lblOffset val="20"/>
        <c:noMultiLvlLbl val="0"/>
      </c:catAx>
      <c:valAx>
        <c:axId val="337593176"/>
        <c:scaling>
          <c:orientation val="minMax"/>
          <c:max val="1"/>
          <c:min val="0"/>
        </c:scaling>
        <c:delete val="1"/>
        <c:axPos val="b"/>
        <c:numFmt formatCode="0%" sourceLinked="1"/>
        <c:majorTickMark val="out"/>
        <c:minorTickMark val="none"/>
        <c:tickLblPos val="nextTo"/>
        <c:crossAx val="337592784"/>
        <c:crosses val="max"/>
        <c:crossBetween val="between"/>
        <c:majorUnit val="0.2"/>
      </c:valAx>
    </c:plotArea>
    <c:legend>
      <c:legendPos val="t"/>
      <c:layout>
        <c:manualLayout>
          <c:xMode val="edge"/>
          <c:yMode val="edge"/>
          <c:x val="0.42358636008641587"/>
          <c:y val="2.1179965920267434E-2"/>
          <c:w val="0.53926445082308072"/>
          <c:h val="6.0677892326556716E-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127668800016227"/>
          <c:y val="8.6435549064701939E-2"/>
          <c:w val="0.48476996338482448"/>
          <c:h val="0.88328701183347202"/>
        </c:manualLayout>
      </c:layout>
      <c:barChart>
        <c:barDir val="bar"/>
        <c:grouping val="percentStacked"/>
        <c:varyColors val="0"/>
        <c:ser>
          <c:idx val="0"/>
          <c:order val="0"/>
          <c:tx>
            <c:strRef>
              <c:f>Sheet1!$B$1</c:f>
              <c:strCache>
                <c:ptCount val="1"/>
                <c:pt idx="0">
                  <c:v>Freq.</c:v>
                </c:pt>
              </c:strCache>
            </c:strRef>
          </c:tx>
          <c:spPr>
            <a:solidFill>
              <a:schemeClr val="accent1"/>
            </a:solidFill>
            <a:ln>
              <a:noFill/>
            </a:ln>
          </c:spPr>
          <c:invertIfNegative val="0"/>
          <c:dLbls>
            <c:dLbl>
              <c:idx val="3"/>
              <c:spPr>
                <a:noFill/>
                <a:ln>
                  <a:noFill/>
                </a:ln>
                <a:effectLst/>
              </c:spPr>
              <c:txPr>
                <a:bodyPr/>
                <a:lstStyle/>
                <a:p>
                  <a:pPr>
                    <a:defRPr sz="1100">
                      <a:solidFill>
                        <a:schemeClr val="accent3"/>
                      </a:solidFill>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3874-43C0-ABF3-D785B6BA833C}"/>
                </c:ext>
              </c:extLst>
            </c:dLbl>
            <c:dLbl>
              <c:idx val="4"/>
              <c:delete val="1"/>
              <c:extLst>
                <c:ext xmlns:c15="http://schemas.microsoft.com/office/drawing/2012/chart" uri="{CE6537A1-D6FC-4f65-9D91-7224C49458BB}"/>
                <c:ext xmlns:c16="http://schemas.microsoft.com/office/drawing/2014/chart" uri="{C3380CC4-5D6E-409C-BE32-E72D297353CC}">
                  <c16:uniqueId val="{00000002-3874-43C0-ABF3-D785B6BA833C}"/>
                </c:ext>
              </c:extLst>
            </c:dLbl>
            <c:spPr>
              <a:noFill/>
              <a:ln>
                <a:noFill/>
              </a:ln>
              <a:effectLst/>
            </c:spPr>
            <c:txPr>
              <a:bodyPr/>
              <a:lstStyle/>
              <a:p>
                <a:pPr>
                  <a:defRPr sz="1600">
                    <a:solidFill>
                      <a:schemeClr val="accent3"/>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1">
                  <c:v>*The Phone App known as My Ontario</c:v>
                </c:pt>
                <c:pt idx="2">
                  <c:v>*City of Ontario's official
Facebook page</c:v>
                </c:pt>
                <c:pt idx="3">
                  <c:v>*City of Ontario videos on YouTube</c:v>
                </c:pt>
                <c:pt idx="4">
                  <c:v>Ontario City Council meeting in-person or streaming online</c:v>
                </c:pt>
              </c:strCache>
            </c:strRef>
          </c:cat>
          <c:val>
            <c:numRef>
              <c:f>Sheet1!$B$2:$B$6</c:f>
              <c:numCache>
                <c:formatCode>0%</c:formatCode>
                <c:ptCount val="5"/>
                <c:pt idx="0">
                  <c:v>0.11</c:v>
                </c:pt>
                <c:pt idx="1">
                  <c:v>0.1</c:v>
                </c:pt>
                <c:pt idx="2">
                  <c:v>0.09</c:v>
                </c:pt>
                <c:pt idx="3">
                  <c:v>0.05</c:v>
                </c:pt>
                <c:pt idx="4">
                  <c:v>0.03</c:v>
                </c:pt>
              </c:numCache>
            </c:numRef>
          </c:val>
          <c:extLst>
            <c:ext xmlns:c16="http://schemas.microsoft.com/office/drawing/2014/chart" uri="{C3380CC4-5D6E-409C-BE32-E72D297353CC}">
              <c16:uniqueId val="{00000000-7A66-4096-822C-E6E754E6049D}"/>
            </c:ext>
          </c:extLst>
        </c:ser>
        <c:ser>
          <c:idx val="1"/>
          <c:order val="1"/>
          <c:tx>
            <c:strRef>
              <c:f>Sheet1!$C$1</c:f>
              <c:strCache>
                <c:ptCount val="1"/>
                <c:pt idx="0">
                  <c:v>Occas.</c:v>
                </c:pt>
              </c:strCache>
            </c:strRef>
          </c:tx>
          <c:spPr>
            <a:solidFill>
              <a:schemeClr val="accent2"/>
            </a:solidFill>
            <a:ln w="9525">
              <a:noFill/>
            </a:ln>
          </c:spPr>
          <c:invertIfNegative val="0"/>
          <c:dLbls>
            <c:spPr>
              <a:noFill/>
              <a:ln>
                <a:noFill/>
              </a:ln>
              <a:effectLst/>
            </c:spPr>
            <c:txPr>
              <a:bodyPr wrap="square" lIns="38100" tIns="19050" rIns="38100" bIns="19050" anchor="ctr">
                <a:spAutoFit/>
              </a:bodyPr>
              <a:lstStyle/>
              <a:p>
                <a:pPr>
                  <a:defRPr sz="1800">
                    <a:solidFill>
                      <a:schemeClr val="accent3"/>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1">
                  <c:v>*The Phone App known as My Ontario</c:v>
                </c:pt>
                <c:pt idx="2">
                  <c:v>*City of Ontario's official
Facebook page</c:v>
                </c:pt>
                <c:pt idx="3">
                  <c:v>*City of Ontario videos on YouTube</c:v>
                </c:pt>
                <c:pt idx="4">
                  <c:v>Ontario City Council meeting in-person or streaming online</c:v>
                </c:pt>
              </c:strCache>
            </c:strRef>
          </c:cat>
          <c:val>
            <c:numRef>
              <c:f>Sheet1!$C$2:$C$6</c:f>
              <c:numCache>
                <c:formatCode>0%</c:formatCode>
                <c:ptCount val="5"/>
                <c:pt idx="0">
                  <c:v>0.2</c:v>
                </c:pt>
                <c:pt idx="1">
                  <c:v>0.15</c:v>
                </c:pt>
                <c:pt idx="2">
                  <c:v>0.15</c:v>
                </c:pt>
                <c:pt idx="3">
                  <c:v>0.14000000000000001</c:v>
                </c:pt>
                <c:pt idx="4">
                  <c:v>0.14000000000000001</c:v>
                </c:pt>
              </c:numCache>
            </c:numRef>
          </c:val>
          <c:extLst>
            <c:ext xmlns:c16="http://schemas.microsoft.com/office/drawing/2014/chart" uri="{C3380CC4-5D6E-409C-BE32-E72D297353CC}">
              <c16:uniqueId val="{00000001-7A66-4096-822C-E6E754E6049D}"/>
            </c:ext>
          </c:extLst>
        </c:ser>
        <c:ser>
          <c:idx val="2"/>
          <c:order val="2"/>
          <c:tx>
            <c:strRef>
              <c:f>Sheet1!$D$1</c:f>
              <c:strCache>
                <c:ptCount val="1"/>
                <c:pt idx="0">
                  <c:v>Rarely</c:v>
                </c:pt>
              </c:strCache>
            </c:strRef>
          </c:tx>
          <c:spPr>
            <a:solidFill>
              <a:schemeClr val="accent5"/>
            </a:solidFill>
            <a:ln>
              <a:noFill/>
            </a:ln>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1">
                  <c:v>*The Phone App known as My Ontario</c:v>
                </c:pt>
                <c:pt idx="2">
                  <c:v>*City of Ontario's official
Facebook page</c:v>
                </c:pt>
                <c:pt idx="3">
                  <c:v>*City of Ontario videos on YouTube</c:v>
                </c:pt>
                <c:pt idx="4">
                  <c:v>Ontario City Council meeting in-person or streaming online</c:v>
                </c:pt>
              </c:strCache>
            </c:strRef>
          </c:cat>
          <c:val>
            <c:numRef>
              <c:f>Sheet1!$D$2:$D$6</c:f>
              <c:numCache>
                <c:formatCode>0%</c:formatCode>
                <c:ptCount val="5"/>
                <c:pt idx="0">
                  <c:v>0.17</c:v>
                </c:pt>
                <c:pt idx="1">
                  <c:v>0.15</c:v>
                </c:pt>
                <c:pt idx="2">
                  <c:v>0.21</c:v>
                </c:pt>
                <c:pt idx="3">
                  <c:v>0.18</c:v>
                </c:pt>
                <c:pt idx="4">
                  <c:v>0.2</c:v>
                </c:pt>
              </c:numCache>
            </c:numRef>
          </c:val>
          <c:extLst>
            <c:ext xmlns:c16="http://schemas.microsoft.com/office/drawing/2014/chart" uri="{C3380CC4-5D6E-409C-BE32-E72D297353CC}">
              <c16:uniqueId val="{00000002-7A66-4096-822C-E6E754E6049D}"/>
            </c:ext>
          </c:extLst>
        </c:ser>
        <c:ser>
          <c:idx val="3"/>
          <c:order val="3"/>
          <c:tx>
            <c:strRef>
              <c:f>Sheet1!$E$1</c:f>
              <c:strCache>
                <c:ptCount val="1"/>
                <c:pt idx="0">
                  <c:v>Never</c:v>
                </c:pt>
              </c:strCache>
            </c:strRef>
          </c:tx>
          <c:spPr>
            <a:solidFill>
              <a:schemeClr val="accent4"/>
            </a:solidFill>
            <a:ln>
              <a:noFill/>
            </a:ln>
          </c:spPr>
          <c:invertIfNegative val="0"/>
          <c:dLbls>
            <c:spPr>
              <a:noFill/>
              <a:ln>
                <a:noFill/>
              </a:ln>
              <a:effectLst/>
            </c:spPr>
            <c:txPr>
              <a:bodyPr wrap="square" lIns="38100" tIns="19050" rIns="38100" bIns="19050" anchor="ctr">
                <a:spAutoFit/>
              </a:bodyPr>
              <a:lstStyle/>
              <a:p>
                <a:pPr>
                  <a:defRPr>
                    <a:solidFill>
                      <a:schemeClr val="accent3"/>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1">
                  <c:v>*The Phone App known as My Ontario</c:v>
                </c:pt>
                <c:pt idx="2">
                  <c:v>*City of Ontario's official
Facebook page</c:v>
                </c:pt>
                <c:pt idx="3">
                  <c:v>*City of Ontario videos on YouTube</c:v>
                </c:pt>
                <c:pt idx="4">
                  <c:v>Ontario City Council meeting in-person or streaming online</c:v>
                </c:pt>
              </c:strCache>
            </c:strRef>
          </c:cat>
          <c:val>
            <c:numRef>
              <c:f>Sheet1!$E$2:$E$6</c:f>
              <c:numCache>
                <c:formatCode>0%</c:formatCode>
                <c:ptCount val="5"/>
                <c:pt idx="0">
                  <c:v>0.44</c:v>
                </c:pt>
                <c:pt idx="1">
                  <c:v>0.45</c:v>
                </c:pt>
                <c:pt idx="2">
                  <c:v>0.48</c:v>
                </c:pt>
                <c:pt idx="3">
                  <c:v>0.5</c:v>
                </c:pt>
                <c:pt idx="4">
                  <c:v>0.54</c:v>
                </c:pt>
              </c:numCache>
            </c:numRef>
          </c:val>
          <c:extLst>
            <c:ext xmlns:c16="http://schemas.microsoft.com/office/drawing/2014/chart" uri="{C3380CC4-5D6E-409C-BE32-E72D297353CC}">
              <c16:uniqueId val="{00000003-7A66-4096-822C-E6E754E6049D}"/>
            </c:ext>
          </c:extLst>
        </c:ser>
        <c:ser>
          <c:idx val="4"/>
          <c:order val="4"/>
          <c:tx>
            <c:strRef>
              <c:f>Sheet1!$F$1</c:f>
              <c:strCache>
                <c:ptCount val="1"/>
                <c:pt idx="0">
                  <c:v>Don't Know</c:v>
                </c:pt>
              </c:strCache>
            </c:strRef>
          </c:tx>
          <c:spPr>
            <a:solidFill>
              <a:schemeClr val="accent6"/>
            </a:solidFill>
            <a:ln>
              <a:noFill/>
            </a:ln>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1">
                  <c:v>*The Phone App known as My Ontario</c:v>
                </c:pt>
                <c:pt idx="2">
                  <c:v>*City of Ontario's official
Facebook page</c:v>
                </c:pt>
                <c:pt idx="3">
                  <c:v>*City of Ontario videos on YouTube</c:v>
                </c:pt>
                <c:pt idx="4">
                  <c:v>Ontario City Council meeting in-person or streaming online</c:v>
                </c:pt>
              </c:strCache>
            </c:strRef>
          </c:cat>
          <c:val>
            <c:numRef>
              <c:f>Sheet1!$F$2:$F$6</c:f>
              <c:numCache>
                <c:formatCode>0%</c:formatCode>
                <c:ptCount val="5"/>
                <c:pt idx="0">
                  <c:v>0.09</c:v>
                </c:pt>
                <c:pt idx="1">
                  <c:v>0.15</c:v>
                </c:pt>
                <c:pt idx="2">
                  <c:v>0.08</c:v>
                </c:pt>
                <c:pt idx="3">
                  <c:v>0.13</c:v>
                </c:pt>
                <c:pt idx="4">
                  <c:v>0.09</c:v>
                </c:pt>
              </c:numCache>
            </c:numRef>
          </c:val>
          <c:extLst>
            <c:ext xmlns:c16="http://schemas.microsoft.com/office/drawing/2014/chart" uri="{C3380CC4-5D6E-409C-BE32-E72D297353CC}">
              <c16:uniqueId val="{00000004-7A66-4096-822C-E6E754E6049D}"/>
            </c:ext>
          </c:extLst>
        </c:ser>
        <c:dLbls>
          <c:dLblPos val="ctr"/>
          <c:showLegendKey val="0"/>
          <c:showVal val="1"/>
          <c:showCatName val="0"/>
          <c:showSerName val="0"/>
          <c:showPercent val="0"/>
          <c:showBubbleSize val="0"/>
        </c:dLbls>
        <c:gapWidth val="48"/>
        <c:overlap val="100"/>
        <c:axId val="337592784"/>
        <c:axId val="337593176"/>
      </c:barChart>
      <c:catAx>
        <c:axId val="337592784"/>
        <c:scaling>
          <c:orientation val="maxMin"/>
        </c:scaling>
        <c:delete val="0"/>
        <c:axPos val="l"/>
        <c:numFmt formatCode="General" sourceLinked="1"/>
        <c:majorTickMark val="none"/>
        <c:minorTickMark val="none"/>
        <c:tickLblPos val="nextTo"/>
        <c:spPr>
          <a:ln>
            <a:noFill/>
          </a:ln>
        </c:spPr>
        <c:txPr>
          <a:bodyPr/>
          <a:lstStyle/>
          <a:p>
            <a:pPr algn="r">
              <a:lnSpc>
                <a:spcPts val="1500"/>
              </a:lnSpc>
              <a:defRPr sz="1800"/>
            </a:pPr>
            <a:endParaRPr lang="en-US"/>
          </a:p>
        </c:txPr>
        <c:crossAx val="337593176"/>
        <c:crosses val="autoZero"/>
        <c:auto val="1"/>
        <c:lblAlgn val="ctr"/>
        <c:lblOffset val="1"/>
        <c:noMultiLvlLbl val="0"/>
      </c:catAx>
      <c:valAx>
        <c:axId val="337593176"/>
        <c:scaling>
          <c:orientation val="minMax"/>
          <c:max val="1"/>
          <c:min val="0"/>
        </c:scaling>
        <c:delete val="1"/>
        <c:axPos val="b"/>
        <c:numFmt formatCode="0%" sourceLinked="1"/>
        <c:majorTickMark val="out"/>
        <c:minorTickMark val="none"/>
        <c:tickLblPos val="nextTo"/>
        <c:crossAx val="337592784"/>
        <c:crosses val="max"/>
        <c:crossBetween val="between"/>
        <c:majorUnit val="0.2"/>
      </c:valAx>
    </c:plotArea>
    <c:legend>
      <c:legendPos val="t"/>
      <c:layout>
        <c:manualLayout>
          <c:xMode val="edge"/>
          <c:yMode val="edge"/>
          <c:x val="0.40909496617406915"/>
          <c:y val="2.2275017934020345E-2"/>
          <c:w val="0.53926445082308072"/>
          <c:h val="5.6724512205365139E-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90570109687441"/>
          <c:y val="2.8777352795774466E-2"/>
          <c:w val="0.66405045944775598"/>
          <c:h val="0.87934623619443331"/>
        </c:manualLayout>
      </c:layout>
      <c:barChart>
        <c:barDir val="bar"/>
        <c:grouping val="clustered"/>
        <c:varyColors val="0"/>
        <c:ser>
          <c:idx val="0"/>
          <c:order val="0"/>
          <c:tx>
            <c:strRef>
              <c:f>Sheet1!$B$1</c:f>
              <c:strCache>
                <c:ptCount val="1"/>
                <c:pt idx="0">
                  <c:v>Column1</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189E-4F4D-B7E0-82897CCF0334}"/>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189E-4F4D-B7E0-82897CCF0334}"/>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5-189E-4F4D-B7E0-82897CCF0334}"/>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7-189E-4F4D-B7E0-82897CCF0334}"/>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9-189E-4F4D-B7E0-82897CCF0334}"/>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B-189E-4F4D-B7E0-82897CCF0334}"/>
              </c:ext>
            </c:extLst>
          </c:dPt>
          <c:dPt>
            <c:idx val="8"/>
            <c:invertIfNegative val="0"/>
            <c:bubble3D val="0"/>
            <c:spPr>
              <a:solidFill>
                <a:schemeClr val="accent1"/>
              </a:solidFill>
              <a:ln>
                <a:noFill/>
              </a:ln>
              <a:effectLst/>
            </c:spPr>
            <c:extLst>
              <c:ext xmlns:c16="http://schemas.microsoft.com/office/drawing/2014/chart" uri="{C3380CC4-5D6E-409C-BE32-E72D297353CC}">
                <c16:uniqueId val="{0000000F-189E-4F4D-B7E0-82897CCF0334}"/>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10 years or less</c:v>
                </c:pt>
                <c:pt idx="1">
                  <c:v>11 to 15 years</c:v>
                </c:pt>
                <c:pt idx="2">
                  <c:v>16 to 20 years</c:v>
                </c:pt>
                <c:pt idx="3">
                  <c:v>21 to 25 years</c:v>
                </c:pt>
                <c:pt idx="4">
                  <c:v>Over 25 years</c:v>
                </c:pt>
                <c:pt idx="5">
                  <c:v>Don't know</c:v>
                </c:pt>
              </c:strCache>
            </c:strRef>
          </c:cat>
          <c:val>
            <c:numRef>
              <c:f>Sheet1!$B$2:$B$7</c:f>
              <c:numCache>
                <c:formatCode>0%</c:formatCode>
                <c:ptCount val="6"/>
                <c:pt idx="0">
                  <c:v>0.37</c:v>
                </c:pt>
                <c:pt idx="1">
                  <c:v>0.09</c:v>
                </c:pt>
                <c:pt idx="2">
                  <c:v>0.15</c:v>
                </c:pt>
                <c:pt idx="3">
                  <c:v>0.11</c:v>
                </c:pt>
                <c:pt idx="4">
                  <c:v>0.27</c:v>
                </c:pt>
                <c:pt idx="5">
                  <c:v>0.01</c:v>
                </c:pt>
              </c:numCache>
            </c:numRef>
          </c:val>
          <c:extLst>
            <c:ext xmlns:c16="http://schemas.microsoft.com/office/drawing/2014/chart" uri="{C3380CC4-5D6E-409C-BE32-E72D297353CC}">
              <c16:uniqueId val="{00000010-189E-4F4D-B7E0-82897CCF0334}"/>
            </c:ext>
          </c:extLst>
        </c:ser>
        <c:dLbls>
          <c:showLegendKey val="0"/>
          <c:showVal val="0"/>
          <c:showCatName val="0"/>
          <c:showSerName val="0"/>
          <c:showPercent val="0"/>
          <c:showBubbleSize val="0"/>
        </c:dLbls>
        <c:gapWidth val="21"/>
        <c:axId val="249318424"/>
        <c:axId val="249318816"/>
      </c:barChart>
      <c:catAx>
        <c:axId val="249318424"/>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lgn="r">
              <a:defRPr sz="1800" b="0" i="0" u="none" strike="noStrike" kern="1200" baseline="0">
                <a:solidFill>
                  <a:schemeClr val="tx1"/>
                </a:solidFill>
                <a:latin typeface="+mn-lt"/>
                <a:ea typeface="+mn-ea"/>
                <a:cs typeface="+mn-cs"/>
              </a:defRPr>
            </a:pPr>
            <a:endParaRPr lang="en-US"/>
          </a:p>
        </c:txPr>
        <c:crossAx val="249318816"/>
        <c:crosses val="autoZero"/>
        <c:auto val="1"/>
        <c:lblAlgn val="ctr"/>
        <c:lblOffset val="100"/>
        <c:noMultiLvlLbl val="0"/>
      </c:catAx>
      <c:valAx>
        <c:axId val="249318816"/>
        <c:scaling>
          <c:orientation val="minMax"/>
        </c:scaling>
        <c:delete val="1"/>
        <c:axPos val="b"/>
        <c:numFmt formatCode="0%" sourceLinked="0"/>
        <c:majorTickMark val="out"/>
        <c:minorTickMark val="none"/>
        <c:tickLblPos val="nextTo"/>
        <c:crossAx val="249318424"/>
        <c:crosses val="max"/>
        <c:crossBetween val="between"/>
        <c:majorUnit val="0.15000000000000002"/>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151490982223374"/>
          <c:y val="2.8777352795774466E-2"/>
          <c:w val="0.5215925605942664"/>
          <c:h val="0.87934623619443331"/>
        </c:manualLayout>
      </c:layout>
      <c:barChart>
        <c:barDir val="bar"/>
        <c:grouping val="clustered"/>
        <c:varyColors val="0"/>
        <c:ser>
          <c:idx val="0"/>
          <c:order val="0"/>
          <c:tx>
            <c:strRef>
              <c:f>Sheet1!$B$1</c:f>
              <c:strCache>
                <c:ptCount val="1"/>
                <c:pt idx="0">
                  <c:v>Column1</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25C8-41F1-81E5-02AC9039E95F}"/>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25C8-41F1-81E5-02AC9039E95F}"/>
              </c:ext>
            </c:extLst>
          </c:dPt>
          <c:dPt>
            <c:idx val="2"/>
            <c:invertIfNegative val="0"/>
            <c:bubble3D val="0"/>
            <c:spPr>
              <a:solidFill>
                <a:schemeClr val="accent4"/>
              </a:solidFill>
              <a:ln>
                <a:noFill/>
              </a:ln>
              <a:effectLst/>
            </c:spPr>
            <c:extLst>
              <c:ext xmlns:c16="http://schemas.microsoft.com/office/drawing/2014/chart" uri="{C3380CC4-5D6E-409C-BE32-E72D297353CC}">
                <c16:uniqueId val="{00000005-25C8-41F1-81E5-02AC9039E95F}"/>
              </c:ext>
            </c:extLst>
          </c:dPt>
          <c:dPt>
            <c:idx val="3"/>
            <c:invertIfNegative val="0"/>
            <c:bubble3D val="0"/>
            <c:spPr>
              <a:solidFill>
                <a:schemeClr val="accent6"/>
              </a:solidFill>
              <a:ln>
                <a:noFill/>
              </a:ln>
              <a:effectLst/>
            </c:spPr>
            <c:extLst>
              <c:ext xmlns:c16="http://schemas.microsoft.com/office/drawing/2014/chart" uri="{C3380CC4-5D6E-409C-BE32-E72D297353CC}">
                <c16:uniqueId val="{00000007-25C8-41F1-81E5-02AC9039E95F}"/>
              </c:ext>
            </c:extLst>
          </c:dPt>
          <c:dPt>
            <c:idx val="8"/>
            <c:invertIfNegative val="0"/>
            <c:bubble3D val="0"/>
            <c:spPr>
              <a:solidFill>
                <a:schemeClr val="accent1"/>
              </a:solidFill>
              <a:ln>
                <a:noFill/>
              </a:ln>
              <a:effectLst/>
            </c:spPr>
            <c:extLst>
              <c:ext xmlns:c16="http://schemas.microsoft.com/office/drawing/2014/chart" uri="{C3380CC4-5D6E-409C-BE32-E72D297353CC}">
                <c16:uniqueId val="{0000000D-25C8-41F1-81E5-02AC9039E95F}"/>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Yes, received vaccine</c:v>
                </c:pt>
                <c:pt idx="1">
                  <c:v>No, not received vaccine, but will get it when available</c:v>
                </c:pt>
                <c:pt idx="2">
                  <c:v>No, not received vaccine, but will not get the vaccine when available</c:v>
                </c:pt>
                <c:pt idx="3">
                  <c:v>Don’t know</c:v>
                </c:pt>
              </c:strCache>
            </c:strRef>
          </c:cat>
          <c:val>
            <c:numRef>
              <c:f>Sheet1!$B$2:$B$5</c:f>
              <c:numCache>
                <c:formatCode>0%</c:formatCode>
                <c:ptCount val="4"/>
                <c:pt idx="0">
                  <c:v>0.64</c:v>
                </c:pt>
                <c:pt idx="1">
                  <c:v>0.1</c:v>
                </c:pt>
                <c:pt idx="2">
                  <c:v>0.2</c:v>
                </c:pt>
                <c:pt idx="3">
                  <c:v>0.06</c:v>
                </c:pt>
              </c:numCache>
            </c:numRef>
          </c:val>
          <c:extLst>
            <c:ext xmlns:c16="http://schemas.microsoft.com/office/drawing/2014/chart" uri="{C3380CC4-5D6E-409C-BE32-E72D297353CC}">
              <c16:uniqueId val="{0000000E-25C8-41F1-81E5-02AC9039E95F}"/>
            </c:ext>
          </c:extLst>
        </c:ser>
        <c:dLbls>
          <c:showLegendKey val="0"/>
          <c:showVal val="0"/>
          <c:showCatName val="0"/>
          <c:showSerName val="0"/>
          <c:showPercent val="0"/>
          <c:showBubbleSize val="0"/>
        </c:dLbls>
        <c:gapWidth val="21"/>
        <c:axId val="249318424"/>
        <c:axId val="249318816"/>
      </c:barChart>
      <c:catAx>
        <c:axId val="249318424"/>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lgn="r">
              <a:lnSpc>
                <a:spcPts val="1900"/>
              </a:lnSpc>
              <a:defRPr sz="1800" b="0" i="0" u="none" strike="noStrike" kern="1200" baseline="0">
                <a:solidFill>
                  <a:schemeClr val="tx1"/>
                </a:solidFill>
                <a:latin typeface="+mn-lt"/>
                <a:ea typeface="+mn-ea"/>
                <a:cs typeface="+mn-cs"/>
              </a:defRPr>
            </a:pPr>
            <a:endParaRPr lang="en-US"/>
          </a:p>
        </c:txPr>
        <c:crossAx val="249318816"/>
        <c:crosses val="autoZero"/>
        <c:auto val="1"/>
        <c:lblAlgn val="ctr"/>
        <c:lblOffset val="100"/>
        <c:noMultiLvlLbl val="0"/>
      </c:catAx>
      <c:valAx>
        <c:axId val="249318816"/>
        <c:scaling>
          <c:orientation val="minMax"/>
        </c:scaling>
        <c:delete val="1"/>
        <c:axPos val="b"/>
        <c:numFmt formatCode="0%" sourceLinked="0"/>
        <c:majorTickMark val="out"/>
        <c:minorTickMark val="none"/>
        <c:tickLblPos val="nextTo"/>
        <c:crossAx val="249318424"/>
        <c:crosses val="max"/>
        <c:crossBetween val="between"/>
        <c:majorUnit val="0.15000000000000002"/>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79274862260496"/>
          <c:y val="2.8777352795774466E-2"/>
          <c:w val="0.66114733315015295"/>
          <c:h val="0.87934623619443331"/>
        </c:manualLayout>
      </c:layout>
      <c:barChart>
        <c:barDir val="bar"/>
        <c:grouping val="clustered"/>
        <c:varyColors val="0"/>
        <c:ser>
          <c:idx val="0"/>
          <c:order val="0"/>
          <c:tx>
            <c:strRef>
              <c:f>Sheet1!$B$1</c:f>
              <c:strCache>
                <c:ptCount val="1"/>
                <c:pt idx="0">
                  <c:v>Column1</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40B9-4B06-B50B-E63A5301D697}"/>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40B9-4B06-B50B-E63A5301D697}"/>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5-40B9-4B06-B50B-E63A5301D697}"/>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7-40B9-4B06-B50B-E63A5301D697}"/>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9-40B9-4B06-B50B-E63A5301D697}"/>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B-40B9-4B06-B50B-E63A5301D697}"/>
              </c:ext>
            </c:extLst>
          </c:dPt>
          <c:dPt>
            <c:idx val="8"/>
            <c:invertIfNegative val="0"/>
            <c:bubble3D val="0"/>
            <c:spPr>
              <a:solidFill>
                <a:schemeClr val="accent1"/>
              </a:solidFill>
              <a:ln>
                <a:noFill/>
              </a:ln>
              <a:effectLst/>
            </c:spPr>
            <c:extLst>
              <c:ext xmlns:c16="http://schemas.microsoft.com/office/drawing/2014/chart" uri="{C3380CC4-5D6E-409C-BE32-E72D297353CC}">
                <c16:uniqueId val="{0000000D-40B9-4B06-B50B-E63A5301D69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I work from home</c:v>
                </c:pt>
                <c:pt idx="1">
                  <c:v>15 minutes or less</c:v>
                </c:pt>
                <c:pt idx="2">
                  <c:v>15 to 30 minutes</c:v>
                </c:pt>
                <c:pt idx="3">
                  <c:v>31 to 60 minutes</c:v>
                </c:pt>
                <c:pt idx="4">
                  <c:v>More than 60 minutes</c:v>
                </c:pt>
                <c:pt idx="5">
                  <c:v>Don’t know</c:v>
                </c:pt>
              </c:strCache>
            </c:strRef>
          </c:cat>
          <c:val>
            <c:numRef>
              <c:f>Sheet1!$B$2:$B$7</c:f>
              <c:numCache>
                <c:formatCode>0%</c:formatCode>
                <c:ptCount val="6"/>
                <c:pt idx="0">
                  <c:v>0.11</c:v>
                </c:pt>
                <c:pt idx="1">
                  <c:v>0.23</c:v>
                </c:pt>
                <c:pt idx="2">
                  <c:v>0.32</c:v>
                </c:pt>
                <c:pt idx="3">
                  <c:v>0.2</c:v>
                </c:pt>
                <c:pt idx="4">
                  <c:v>0.13</c:v>
                </c:pt>
                <c:pt idx="5">
                  <c:v>0.01</c:v>
                </c:pt>
              </c:numCache>
            </c:numRef>
          </c:val>
          <c:extLst>
            <c:ext xmlns:c16="http://schemas.microsoft.com/office/drawing/2014/chart" uri="{C3380CC4-5D6E-409C-BE32-E72D297353CC}">
              <c16:uniqueId val="{0000000E-40B9-4B06-B50B-E63A5301D697}"/>
            </c:ext>
          </c:extLst>
        </c:ser>
        <c:dLbls>
          <c:showLegendKey val="0"/>
          <c:showVal val="0"/>
          <c:showCatName val="0"/>
          <c:showSerName val="0"/>
          <c:showPercent val="0"/>
          <c:showBubbleSize val="0"/>
        </c:dLbls>
        <c:gapWidth val="21"/>
        <c:axId val="249318424"/>
        <c:axId val="249318816"/>
      </c:barChart>
      <c:catAx>
        <c:axId val="249318424"/>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lgn="r">
              <a:defRPr sz="1800" b="0" i="0" u="none" strike="noStrike" kern="1200" baseline="0">
                <a:solidFill>
                  <a:schemeClr val="tx1"/>
                </a:solidFill>
                <a:latin typeface="+mn-lt"/>
                <a:ea typeface="+mn-ea"/>
                <a:cs typeface="+mn-cs"/>
              </a:defRPr>
            </a:pPr>
            <a:endParaRPr lang="en-US"/>
          </a:p>
        </c:txPr>
        <c:crossAx val="249318816"/>
        <c:crosses val="autoZero"/>
        <c:auto val="1"/>
        <c:lblAlgn val="ctr"/>
        <c:lblOffset val="100"/>
        <c:noMultiLvlLbl val="0"/>
      </c:catAx>
      <c:valAx>
        <c:axId val="249318816"/>
        <c:scaling>
          <c:orientation val="minMax"/>
        </c:scaling>
        <c:delete val="1"/>
        <c:axPos val="b"/>
        <c:numFmt formatCode="0%" sourceLinked="0"/>
        <c:majorTickMark val="out"/>
        <c:minorTickMark val="none"/>
        <c:tickLblPos val="nextTo"/>
        <c:crossAx val="249318424"/>
        <c:crosses val="max"/>
        <c:crossBetween val="between"/>
        <c:majorUnit val="0.1"/>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84512011814504E-2"/>
          <c:y val="0.14250810115767809"/>
          <c:w val="0.96640919048614882"/>
          <c:h val="0.72074629892516728"/>
        </c:manualLayout>
      </c:layout>
      <c:barChart>
        <c:barDir val="col"/>
        <c:grouping val="stacked"/>
        <c:varyColors val="0"/>
        <c:ser>
          <c:idx val="0"/>
          <c:order val="0"/>
          <c:tx>
            <c:strRef>
              <c:f>Sheet1!$B$1</c:f>
              <c:strCache>
                <c:ptCount val="1"/>
                <c:pt idx="0">
                  <c:v>31 to 60 Minutes</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Less than 5 Years</c:v>
                </c:pt>
                <c:pt idx="1">
                  <c:v>5-10 Years</c:v>
                </c:pt>
                <c:pt idx="2">
                  <c:v>11-15 Years</c:v>
                </c:pt>
                <c:pt idx="3">
                  <c:v>16-20 Years</c:v>
                </c:pt>
                <c:pt idx="4">
                  <c:v>21+ Years</c:v>
                </c:pt>
              </c:strCache>
            </c:strRef>
          </c:cat>
          <c:val>
            <c:numRef>
              <c:f>Sheet1!$B$2:$B$6</c:f>
              <c:numCache>
                <c:formatCode>0%</c:formatCode>
                <c:ptCount val="5"/>
                <c:pt idx="0">
                  <c:v>0.24</c:v>
                </c:pt>
                <c:pt idx="1">
                  <c:v>0.26</c:v>
                </c:pt>
                <c:pt idx="2">
                  <c:v>0.18</c:v>
                </c:pt>
                <c:pt idx="3">
                  <c:v>0.2</c:v>
                </c:pt>
                <c:pt idx="4">
                  <c:v>0.15</c:v>
                </c:pt>
              </c:numCache>
            </c:numRef>
          </c:val>
          <c:extLst>
            <c:ext xmlns:c16="http://schemas.microsoft.com/office/drawing/2014/chart" uri="{C3380CC4-5D6E-409C-BE32-E72D297353CC}">
              <c16:uniqueId val="{00000000-A99A-4D7E-8952-F11B594E03B2}"/>
            </c:ext>
          </c:extLst>
        </c:ser>
        <c:ser>
          <c:idx val="1"/>
          <c:order val="1"/>
          <c:tx>
            <c:strRef>
              <c:f>Sheet1!$C$1</c:f>
              <c:strCache>
                <c:ptCount val="1"/>
                <c:pt idx="0">
                  <c:v>More than 60 Minutes</c:v>
                </c:pt>
              </c:strCache>
            </c:strRef>
          </c:tx>
          <c:spPr>
            <a:solidFill>
              <a:schemeClr val="accent4"/>
            </a:solidFill>
            <a:ln>
              <a:noFill/>
            </a:ln>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8-A99A-4D7E-8952-F11B594E03B2}"/>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Less than 5 Years</c:v>
                </c:pt>
                <c:pt idx="1">
                  <c:v>5-10 Years</c:v>
                </c:pt>
                <c:pt idx="2">
                  <c:v>11-15 Years</c:v>
                </c:pt>
                <c:pt idx="3">
                  <c:v>16-20 Years</c:v>
                </c:pt>
                <c:pt idx="4">
                  <c:v>21+ Years</c:v>
                </c:pt>
              </c:strCache>
            </c:strRef>
          </c:cat>
          <c:val>
            <c:numRef>
              <c:f>Sheet1!$C$2:$C$6</c:f>
              <c:numCache>
                <c:formatCode>0%</c:formatCode>
                <c:ptCount val="5"/>
                <c:pt idx="0">
                  <c:v>0.15</c:v>
                </c:pt>
                <c:pt idx="1">
                  <c:v>0.25</c:v>
                </c:pt>
                <c:pt idx="2">
                  <c:v>0.01</c:v>
                </c:pt>
                <c:pt idx="3">
                  <c:v>0.08</c:v>
                </c:pt>
                <c:pt idx="4">
                  <c:v>0.12</c:v>
                </c:pt>
              </c:numCache>
            </c:numRef>
          </c:val>
          <c:extLst>
            <c:ext xmlns:c16="http://schemas.microsoft.com/office/drawing/2014/chart" uri="{C3380CC4-5D6E-409C-BE32-E72D297353CC}">
              <c16:uniqueId val="{00000001-A99A-4D7E-8952-F11B594E03B2}"/>
            </c:ext>
          </c:extLst>
        </c:ser>
        <c:ser>
          <c:idx val="2"/>
          <c:order val="2"/>
          <c:tx>
            <c:strRef>
              <c:f>Sheet1!$D$1</c:f>
              <c:strCache>
                <c:ptCount val="1"/>
                <c:pt idx="0">
                  <c:v>Total</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accent4"/>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Less than 5 Years</c:v>
                </c:pt>
                <c:pt idx="1">
                  <c:v>5-10 Years</c:v>
                </c:pt>
                <c:pt idx="2">
                  <c:v>11-15 Years</c:v>
                </c:pt>
                <c:pt idx="3">
                  <c:v>16-20 Years</c:v>
                </c:pt>
                <c:pt idx="4">
                  <c:v>21+ Years</c:v>
                </c:pt>
              </c:strCache>
            </c:strRef>
          </c:cat>
          <c:val>
            <c:numRef>
              <c:f>Sheet1!$D$2:$D$6</c:f>
              <c:numCache>
                <c:formatCode>0%</c:formatCode>
                <c:ptCount val="5"/>
                <c:pt idx="0">
                  <c:v>0.39</c:v>
                </c:pt>
                <c:pt idx="1">
                  <c:v>0.51</c:v>
                </c:pt>
                <c:pt idx="2">
                  <c:v>0.19</c:v>
                </c:pt>
                <c:pt idx="3">
                  <c:v>0.28000000000000003</c:v>
                </c:pt>
                <c:pt idx="4">
                  <c:v>0.27</c:v>
                </c:pt>
              </c:numCache>
            </c:numRef>
          </c:val>
          <c:extLst>
            <c:ext xmlns:c16="http://schemas.microsoft.com/office/drawing/2014/chart" uri="{C3380CC4-5D6E-409C-BE32-E72D297353CC}">
              <c16:uniqueId val="{00000004-A99A-4D7E-8952-F11B594E03B2}"/>
            </c:ext>
          </c:extLst>
        </c:ser>
        <c:dLbls>
          <c:showLegendKey val="0"/>
          <c:showVal val="0"/>
          <c:showCatName val="0"/>
          <c:showSerName val="0"/>
          <c:showPercent val="0"/>
          <c:showBubbleSize val="0"/>
        </c:dLbls>
        <c:gapWidth val="40"/>
        <c:overlap val="100"/>
        <c:axId val="683077112"/>
        <c:axId val="683083672"/>
      </c:barChart>
      <c:catAx>
        <c:axId val="683077112"/>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lnSpc>
                <a:spcPts val="1800"/>
              </a:lnSpc>
              <a:defRPr sz="1800" b="0" i="0" u="none" strike="noStrike" kern="1200" baseline="0">
                <a:solidFill>
                  <a:schemeClr val="tx1"/>
                </a:solidFill>
                <a:latin typeface="+mn-lt"/>
                <a:ea typeface="+mn-ea"/>
                <a:cs typeface="+mn-cs"/>
              </a:defRPr>
            </a:pPr>
            <a:endParaRPr lang="en-US"/>
          </a:p>
        </c:txPr>
        <c:crossAx val="683083672"/>
        <c:crosses val="autoZero"/>
        <c:auto val="1"/>
        <c:lblAlgn val="ctr"/>
        <c:lblOffset val="100"/>
        <c:noMultiLvlLbl val="0"/>
      </c:catAx>
      <c:valAx>
        <c:axId val="683083672"/>
        <c:scaling>
          <c:orientation val="minMax"/>
          <c:max val="0.60000000000000009"/>
        </c:scaling>
        <c:delete val="1"/>
        <c:axPos val="l"/>
        <c:numFmt formatCode="0%" sourceLinked="1"/>
        <c:majorTickMark val="out"/>
        <c:minorTickMark val="none"/>
        <c:tickLblPos val="nextTo"/>
        <c:crossAx val="683077112"/>
        <c:crosses val="autoZero"/>
        <c:crossBetween val="between"/>
      </c:valAx>
      <c:spPr>
        <a:noFill/>
        <a:ln>
          <a:noFill/>
        </a:ln>
        <a:effectLst/>
      </c:spPr>
    </c:plotArea>
    <c:legend>
      <c:legendPos val="t"/>
      <c:legendEntry>
        <c:idx val="2"/>
        <c:delete val="1"/>
      </c:legendEntry>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2"/>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570094104925795E-2"/>
          <c:y val="1.8356664694456622E-2"/>
          <c:w val="0.84516685427850047"/>
          <c:h val="0.94872176378348161"/>
        </c:manualLayout>
      </c:layout>
      <c:pieChart>
        <c:varyColors val="1"/>
        <c:ser>
          <c:idx val="0"/>
          <c:order val="0"/>
          <c:tx>
            <c:strRef>
              <c:f>Sheet1!$B$1</c:f>
              <c:strCache>
                <c:ptCount val="1"/>
                <c:pt idx="0">
                  <c:v>Column2</c:v>
                </c:pt>
              </c:strCache>
            </c:strRef>
          </c:tx>
          <c:spPr>
            <a:ln w="19050">
              <a:solidFill>
                <a:schemeClr val="accent3"/>
              </a:solidFill>
            </a:ln>
            <a:effectLst/>
            <a:scene3d>
              <a:camera prst="orthographicFront"/>
              <a:lightRig rig="soft" dir="t"/>
            </a:scene3d>
            <a:sp3d/>
          </c:spPr>
          <c:dPt>
            <c:idx val="0"/>
            <c:bubble3D val="0"/>
            <c:spPr>
              <a:solidFill>
                <a:schemeClr val="accent1"/>
              </a:solidFill>
              <a:ln w="19050">
                <a:solidFill>
                  <a:schemeClr val="accent3"/>
                </a:solidFill>
              </a:ln>
              <a:effectLst/>
              <a:scene3d>
                <a:camera prst="orthographicFront"/>
                <a:lightRig rig="soft" dir="t"/>
              </a:scene3d>
              <a:sp3d/>
            </c:spPr>
            <c:extLst>
              <c:ext xmlns:c16="http://schemas.microsoft.com/office/drawing/2014/chart" uri="{C3380CC4-5D6E-409C-BE32-E72D297353CC}">
                <c16:uniqueId val="{00000001-A8FD-4A6D-88E4-E04FAFF659C5}"/>
              </c:ext>
            </c:extLst>
          </c:dPt>
          <c:dPt>
            <c:idx val="1"/>
            <c:bubble3D val="0"/>
            <c:spPr>
              <a:solidFill>
                <a:schemeClr val="accent4"/>
              </a:solidFill>
              <a:ln w="19050">
                <a:solidFill>
                  <a:schemeClr val="accent3"/>
                </a:solidFill>
              </a:ln>
              <a:effectLst/>
              <a:scene3d>
                <a:camera prst="orthographicFront"/>
                <a:lightRig rig="soft" dir="t"/>
              </a:scene3d>
              <a:sp3d/>
            </c:spPr>
            <c:extLst>
              <c:ext xmlns:c16="http://schemas.microsoft.com/office/drawing/2014/chart" uri="{C3380CC4-5D6E-409C-BE32-E72D297353CC}">
                <c16:uniqueId val="{00000003-A8FD-4A6D-88E4-E04FAFF659C5}"/>
              </c:ext>
            </c:extLst>
          </c:dPt>
          <c:dPt>
            <c:idx val="2"/>
            <c:bubble3D val="0"/>
            <c:spPr>
              <a:solidFill>
                <a:schemeClr val="accent6"/>
              </a:solidFill>
              <a:ln w="19050">
                <a:solidFill>
                  <a:schemeClr val="accent3"/>
                </a:solidFill>
              </a:ln>
              <a:effectLst/>
              <a:scene3d>
                <a:camera prst="orthographicFront"/>
                <a:lightRig rig="soft" dir="t"/>
              </a:scene3d>
              <a:sp3d/>
            </c:spPr>
            <c:extLst>
              <c:ext xmlns:c16="http://schemas.microsoft.com/office/drawing/2014/chart" uri="{C3380CC4-5D6E-409C-BE32-E72D297353CC}">
                <c16:uniqueId val="{00000005-A8FD-4A6D-88E4-E04FAFF659C5}"/>
              </c:ext>
            </c:extLst>
          </c:dPt>
          <c:dLbls>
            <c:dLbl>
              <c:idx val="1"/>
              <c:layout>
                <c:manualLayout>
                  <c:x val="-2.7588485876050256E-2"/>
                  <c:y val="-7.7091041474373678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A8FD-4A6D-88E4-E04FAFF659C5}"/>
                </c:ext>
              </c:extLst>
            </c:dLbl>
            <c:dLbl>
              <c:idx val="2"/>
              <c:layout>
                <c:manualLayout>
                  <c:x val="0.20011318833615063"/>
                  <c:y val="-0.18742110181916943"/>
                </c:manualLayout>
              </c:layout>
              <c:spPr>
                <a:noFill/>
                <a:ln>
                  <a:noFill/>
                </a:ln>
                <a:effectLst/>
              </c:spPr>
              <c:txPr>
                <a:bodyPr wrap="square" lIns="38100" tIns="19050" rIns="38100" bIns="19050" anchor="ctr">
                  <a:spAutoFit/>
                </a:bodyPr>
                <a:lstStyle/>
                <a:p>
                  <a:pPr>
                    <a:lnSpc>
                      <a:spcPts val="1900"/>
                    </a:lnSpc>
                    <a:defRPr sz="1800">
                      <a:solidFill>
                        <a:schemeClr val="tx1"/>
                      </a:solidFill>
                    </a:defRPr>
                  </a:pPr>
                  <a:endParaRPr lang="en-US"/>
                </a:p>
              </c:txPr>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A8FD-4A6D-88E4-E04FAFF659C5}"/>
                </c:ext>
              </c:extLst>
            </c:dLbl>
            <c:spPr>
              <a:noFill/>
              <a:ln>
                <a:noFill/>
              </a:ln>
              <a:effectLst/>
            </c:spPr>
            <c:txPr>
              <a:bodyPr wrap="square" lIns="38100" tIns="19050" rIns="38100" bIns="19050" anchor="ctr">
                <a:spAutoFit/>
              </a:bodyPr>
              <a:lstStyle/>
              <a:p>
                <a:pPr>
                  <a:lnSpc>
                    <a:spcPts val="1900"/>
                  </a:lnSpc>
                  <a:defRPr sz="1800">
                    <a:solidFill>
                      <a:schemeClr val="accent3"/>
                    </a:solidFill>
                  </a:defRPr>
                </a:pPr>
                <a:endParaRPr lang="en-US"/>
              </a:p>
            </c:txPr>
            <c:dLblPos val="ct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Sheet1!$A$2:$A$4</c:f>
              <c:strCache>
                <c:ptCount val="3"/>
                <c:pt idx="0">
                  <c:v>Right Direction</c:v>
                </c:pt>
                <c:pt idx="1">
                  <c:v>Wrong Track</c:v>
                </c:pt>
                <c:pt idx="2">
                  <c:v>Don't Know</c:v>
                </c:pt>
              </c:strCache>
            </c:strRef>
          </c:cat>
          <c:val>
            <c:numRef>
              <c:f>Sheet1!$B$2:$B$4</c:f>
              <c:numCache>
                <c:formatCode>0%</c:formatCode>
                <c:ptCount val="3"/>
                <c:pt idx="0">
                  <c:v>0.66</c:v>
                </c:pt>
                <c:pt idx="1">
                  <c:v>0.16</c:v>
                </c:pt>
                <c:pt idx="2">
                  <c:v>0.18</c:v>
                </c:pt>
              </c:numCache>
            </c:numRef>
          </c:val>
          <c:extLst>
            <c:ext xmlns:c16="http://schemas.microsoft.com/office/drawing/2014/chart" uri="{C3380CC4-5D6E-409C-BE32-E72D297353CC}">
              <c16:uniqueId val="{00000006-A8FD-4A6D-88E4-E04FAFF659C5}"/>
            </c:ext>
          </c:extLst>
        </c:ser>
        <c:dLbls>
          <c:showLegendKey val="0"/>
          <c:showVal val="0"/>
          <c:showCatName val="0"/>
          <c:showSerName val="0"/>
          <c:showPercent val="0"/>
          <c:showBubbleSize val="0"/>
          <c:showLeaderLines val="1"/>
        </c:dLbls>
        <c:firstSliceAng val="270"/>
      </c:pieChart>
    </c:plotArea>
    <c:plotVisOnly val="1"/>
    <c:dispBlanksAs val="zero"/>
    <c:showDLblsOverMax val="0"/>
  </c:chart>
  <c:spPr>
    <a:scene3d>
      <a:camera prst="orthographicFront"/>
      <a:lightRig rig="threePt" dir="t"/>
    </a:scene3d>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4450838194536109"/>
          <c:y val="3.4840468313753752E-2"/>
          <c:w val="0.33431018529201495"/>
          <c:h val="0.9277150936088967"/>
        </c:manualLayout>
      </c:layout>
      <c:barChart>
        <c:barDir val="bar"/>
        <c:grouping val="clustered"/>
        <c:varyColors val="0"/>
        <c:ser>
          <c:idx val="0"/>
          <c:order val="0"/>
          <c:tx>
            <c:strRef>
              <c:f>Sheet1!$B$1</c:f>
              <c:strCache>
                <c:ptCount val="1"/>
                <c:pt idx="0">
                  <c:v>q6</c:v>
                </c:pt>
              </c:strCache>
            </c:strRef>
          </c:tx>
          <c:spPr>
            <a:solidFill>
              <a:schemeClr val="accent1"/>
            </a:solidFill>
            <a:ln>
              <a:noFill/>
            </a:ln>
            <a:effectLst/>
          </c:spPr>
          <c:invertIfNegative val="0"/>
          <c:dPt>
            <c:idx val="1"/>
            <c:invertIfNegative val="0"/>
            <c:bubble3D val="0"/>
            <c:extLst>
              <c:ext xmlns:c16="http://schemas.microsoft.com/office/drawing/2014/chart" uri="{C3380CC4-5D6E-409C-BE32-E72D297353CC}">
                <c16:uniqueId val="{00000000-1C66-47AE-BC75-501B3D1A009A}"/>
              </c:ext>
            </c:extLst>
          </c:dPt>
          <c:dPt>
            <c:idx val="2"/>
            <c:invertIfNegative val="0"/>
            <c:bubble3D val="0"/>
            <c:extLst>
              <c:ext xmlns:c16="http://schemas.microsoft.com/office/drawing/2014/chart" uri="{C3380CC4-5D6E-409C-BE32-E72D297353CC}">
                <c16:uniqueId val="{00000001-1C66-47AE-BC75-501B3D1A009A}"/>
              </c:ext>
            </c:extLst>
          </c:dPt>
          <c:dPt>
            <c:idx val="3"/>
            <c:invertIfNegative val="0"/>
            <c:bubble3D val="0"/>
            <c:extLst>
              <c:ext xmlns:c16="http://schemas.microsoft.com/office/drawing/2014/chart" uri="{C3380CC4-5D6E-409C-BE32-E72D297353CC}">
                <c16:uniqueId val="{00000002-1C66-47AE-BC75-501B3D1A009A}"/>
              </c:ext>
            </c:extLst>
          </c:dPt>
          <c:dPt>
            <c:idx val="4"/>
            <c:invertIfNegative val="0"/>
            <c:bubble3D val="0"/>
            <c:extLst>
              <c:ext xmlns:c16="http://schemas.microsoft.com/office/drawing/2014/chart" uri="{C3380CC4-5D6E-409C-BE32-E72D297353CC}">
                <c16:uniqueId val="{00000003-1C66-47AE-BC75-501B3D1A009A}"/>
              </c:ext>
            </c:extLst>
          </c:dPt>
          <c:dPt>
            <c:idx val="5"/>
            <c:invertIfNegative val="0"/>
            <c:bubble3D val="0"/>
            <c:extLst>
              <c:ext xmlns:c16="http://schemas.microsoft.com/office/drawing/2014/chart" uri="{C3380CC4-5D6E-409C-BE32-E72D297353CC}">
                <c16:uniqueId val="{00000004-1C66-47AE-BC75-501B3D1A009A}"/>
              </c:ext>
            </c:extLst>
          </c:dPt>
          <c:dPt>
            <c:idx val="6"/>
            <c:invertIfNegative val="0"/>
            <c:bubble3D val="0"/>
            <c:extLst>
              <c:ext xmlns:c16="http://schemas.microsoft.com/office/drawing/2014/chart" uri="{C3380CC4-5D6E-409C-BE32-E72D297353CC}">
                <c16:uniqueId val="{00000005-1C66-47AE-BC75-501B3D1A009A}"/>
              </c:ext>
            </c:extLst>
          </c:dPt>
          <c:dPt>
            <c:idx val="9"/>
            <c:invertIfNegative val="0"/>
            <c:bubble3D val="0"/>
            <c:extLst>
              <c:ext xmlns:c16="http://schemas.microsoft.com/office/drawing/2014/chart" uri="{C3380CC4-5D6E-409C-BE32-E72D297353CC}">
                <c16:uniqueId val="{00000006-1C66-47AE-BC75-501B3D1A009A}"/>
              </c:ext>
            </c:extLst>
          </c:dPt>
          <c:dLbls>
            <c:numFmt formatCode="0%" sourceLinked="0"/>
            <c:spPr>
              <a:noFill/>
              <a:ln>
                <a:noFill/>
              </a:ln>
              <a:effectLst/>
            </c:spPr>
            <c:txPr>
              <a:bodyPr rot="0" spcFirstLastPara="1" vertOverflow="ellipsis" vert="horz" wrap="none" lIns="38100" tIns="19050" rIns="38100" bIns="19050" anchor="ctr" anchorCtr="1">
                <a:spAutoFit/>
              </a:bodyPr>
              <a:lstStyle/>
              <a:p>
                <a:pPr>
                  <a:defRPr sz="17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Sheet1!$A$2:$A$21</c:f>
              <c:strCache>
                <c:ptCount val="20"/>
                <c:pt idx="0">
                  <c:v>Safe/quiet/small town feel</c:v>
                </c:pt>
                <c:pt idx="1">
                  <c:v>Community/neighbors/city</c:v>
                </c:pt>
                <c:pt idx="2">
                  <c:v>Location general/convenience</c:v>
                </c:pt>
                <c:pt idx="4">
                  <c:v>City government/parks/maintenance/police</c:v>
                </c:pt>
                <c:pt idx="5">
                  <c:v>Activities/shopping/food/has everything</c:v>
                </c:pt>
                <c:pt idx="6">
                  <c:v>Open space/environment/views</c:v>
                </c:pt>
                <c:pt idx="7">
                  <c:v>Affordable</c:v>
                </c:pt>
                <c:pt idx="8">
                  <c:v>Family/home/grew up here/20+ years</c:v>
                </c:pt>
                <c:pt idx="9">
                  <c:v>General (nice place to live)</c:v>
                </c:pt>
                <c:pt idx="10">
                  <c:v>Growth/opportunities</c:v>
                </c:pt>
                <c:pt idx="11">
                  <c:v>Location (close to airport)</c:v>
                </c:pt>
                <c:pt idx="12">
                  <c:v>Don't like it/use to like it until</c:v>
                </c:pt>
                <c:pt idx="13">
                  <c:v>Little traffic/low population</c:v>
                </c:pt>
                <c:pt idx="14">
                  <c:v>Diversity</c:v>
                </c:pt>
                <c:pt idx="15">
                  <c:v>Location (close to family)</c:v>
                </c:pt>
                <c:pt idx="16">
                  <c:v>Schools</c:v>
                </c:pt>
                <c:pt idx="18">
                  <c:v>Other</c:v>
                </c:pt>
                <c:pt idx="19">
                  <c:v>Don't know</c:v>
                </c:pt>
              </c:strCache>
            </c:strRef>
          </c:cat>
          <c:val>
            <c:numRef>
              <c:f>Sheet1!$B$2:$B$21</c:f>
              <c:numCache>
                <c:formatCode>0%</c:formatCode>
                <c:ptCount val="20"/>
                <c:pt idx="0">
                  <c:v>0.2</c:v>
                </c:pt>
                <c:pt idx="1">
                  <c:v>0.14000000000000001</c:v>
                </c:pt>
                <c:pt idx="2">
                  <c:v>0.13</c:v>
                </c:pt>
                <c:pt idx="3">
                  <c:v>0.12</c:v>
                </c:pt>
                <c:pt idx="4">
                  <c:v>0.09</c:v>
                </c:pt>
                <c:pt idx="5">
                  <c:v>0.08</c:v>
                </c:pt>
                <c:pt idx="6">
                  <c:v>0.06</c:v>
                </c:pt>
                <c:pt idx="7">
                  <c:v>0.05</c:v>
                </c:pt>
                <c:pt idx="8">
                  <c:v>0.04</c:v>
                </c:pt>
                <c:pt idx="9">
                  <c:v>0.04</c:v>
                </c:pt>
                <c:pt idx="10">
                  <c:v>0.04</c:v>
                </c:pt>
                <c:pt idx="11">
                  <c:v>0.04</c:v>
                </c:pt>
                <c:pt idx="12">
                  <c:v>0.03</c:v>
                </c:pt>
                <c:pt idx="13">
                  <c:v>0.03</c:v>
                </c:pt>
                <c:pt idx="14">
                  <c:v>0.02</c:v>
                </c:pt>
                <c:pt idx="15">
                  <c:v>0.02</c:v>
                </c:pt>
                <c:pt idx="16">
                  <c:v>0.02</c:v>
                </c:pt>
                <c:pt idx="18">
                  <c:v>0.04</c:v>
                </c:pt>
                <c:pt idx="19">
                  <c:v>0.02</c:v>
                </c:pt>
              </c:numCache>
            </c:numRef>
          </c:val>
          <c:extLst>
            <c:ext xmlns:c16="http://schemas.microsoft.com/office/drawing/2014/chart" uri="{C3380CC4-5D6E-409C-BE32-E72D297353CC}">
              <c16:uniqueId val="{00000007-1C66-47AE-BC75-501B3D1A009A}"/>
            </c:ext>
          </c:extLst>
        </c:ser>
        <c:dLbls>
          <c:showLegendKey val="0"/>
          <c:showVal val="0"/>
          <c:showCatName val="0"/>
          <c:showSerName val="0"/>
          <c:showPercent val="0"/>
          <c:showBubbleSize val="0"/>
        </c:dLbls>
        <c:gapWidth val="21"/>
        <c:axId val="249318424"/>
        <c:axId val="249318816"/>
      </c:barChart>
      <c:catAx>
        <c:axId val="249318424"/>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lgn="r">
              <a:lnSpc>
                <a:spcPts val="1600"/>
              </a:lnSpc>
              <a:defRPr sz="1700" b="0" i="0" u="none" strike="noStrike" kern="1200" baseline="0">
                <a:solidFill>
                  <a:schemeClr val="tx1"/>
                </a:solidFill>
                <a:latin typeface="+mn-lt"/>
                <a:ea typeface="+mn-ea"/>
                <a:cs typeface="+mn-cs"/>
              </a:defRPr>
            </a:pPr>
            <a:endParaRPr lang="en-US"/>
          </a:p>
        </c:txPr>
        <c:crossAx val="249318816"/>
        <c:crosses val="autoZero"/>
        <c:auto val="1"/>
        <c:lblAlgn val="ctr"/>
        <c:lblOffset val="1"/>
        <c:noMultiLvlLbl val="0"/>
      </c:catAx>
      <c:valAx>
        <c:axId val="249318816"/>
        <c:scaling>
          <c:orientation val="minMax"/>
        </c:scaling>
        <c:delete val="1"/>
        <c:axPos val="b"/>
        <c:numFmt formatCode="0%" sourceLinked="0"/>
        <c:majorTickMark val="out"/>
        <c:minorTickMark val="none"/>
        <c:tickLblPos val="nextTo"/>
        <c:crossAx val="249318424"/>
        <c:crosses val="max"/>
        <c:crossBetween val="between"/>
        <c:majorUnit val="0.15000000000000002"/>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5187472287899699"/>
          <c:y val="3.4840468313753752E-2"/>
          <c:w val="0.50971452551570795"/>
          <c:h val="0.9277150936088967"/>
        </c:manualLayout>
      </c:layout>
      <c:barChart>
        <c:barDir val="bar"/>
        <c:grouping val="clustered"/>
        <c:varyColors val="0"/>
        <c:ser>
          <c:idx val="0"/>
          <c:order val="0"/>
          <c:tx>
            <c:strRef>
              <c:f>Sheet1!$B$1</c:f>
              <c:strCache>
                <c:ptCount val="1"/>
                <c:pt idx="0">
                  <c:v>q7</c:v>
                </c:pt>
              </c:strCache>
            </c:strRef>
          </c:tx>
          <c:spPr>
            <a:solidFill>
              <a:schemeClr val="accent4"/>
            </a:solidFill>
            <a:ln>
              <a:noFill/>
            </a:ln>
            <a:effectLst/>
          </c:spPr>
          <c:invertIfNegative val="0"/>
          <c:dPt>
            <c:idx val="1"/>
            <c:invertIfNegative val="0"/>
            <c:bubble3D val="0"/>
            <c:extLst>
              <c:ext xmlns:c16="http://schemas.microsoft.com/office/drawing/2014/chart" uri="{C3380CC4-5D6E-409C-BE32-E72D297353CC}">
                <c16:uniqueId val="{00000000-C4F0-4E62-A9E9-2482BB85A610}"/>
              </c:ext>
            </c:extLst>
          </c:dPt>
          <c:dPt>
            <c:idx val="2"/>
            <c:invertIfNegative val="0"/>
            <c:bubble3D val="0"/>
            <c:extLst>
              <c:ext xmlns:c16="http://schemas.microsoft.com/office/drawing/2014/chart" uri="{C3380CC4-5D6E-409C-BE32-E72D297353CC}">
                <c16:uniqueId val="{00000001-C4F0-4E62-A9E9-2482BB85A610}"/>
              </c:ext>
            </c:extLst>
          </c:dPt>
          <c:dPt>
            <c:idx val="3"/>
            <c:invertIfNegative val="0"/>
            <c:bubble3D val="0"/>
            <c:extLst>
              <c:ext xmlns:c16="http://schemas.microsoft.com/office/drawing/2014/chart" uri="{C3380CC4-5D6E-409C-BE32-E72D297353CC}">
                <c16:uniqueId val="{00000002-C4F0-4E62-A9E9-2482BB85A610}"/>
              </c:ext>
            </c:extLst>
          </c:dPt>
          <c:dPt>
            <c:idx val="4"/>
            <c:invertIfNegative val="0"/>
            <c:bubble3D val="0"/>
            <c:extLst>
              <c:ext xmlns:c16="http://schemas.microsoft.com/office/drawing/2014/chart" uri="{C3380CC4-5D6E-409C-BE32-E72D297353CC}">
                <c16:uniqueId val="{00000003-C4F0-4E62-A9E9-2482BB85A610}"/>
              </c:ext>
            </c:extLst>
          </c:dPt>
          <c:dPt>
            <c:idx val="5"/>
            <c:invertIfNegative val="0"/>
            <c:bubble3D val="0"/>
            <c:extLst>
              <c:ext xmlns:c16="http://schemas.microsoft.com/office/drawing/2014/chart" uri="{C3380CC4-5D6E-409C-BE32-E72D297353CC}">
                <c16:uniqueId val="{00000004-C4F0-4E62-A9E9-2482BB85A610}"/>
              </c:ext>
            </c:extLst>
          </c:dPt>
          <c:dPt>
            <c:idx val="6"/>
            <c:invertIfNegative val="0"/>
            <c:bubble3D val="0"/>
            <c:extLst>
              <c:ext xmlns:c16="http://schemas.microsoft.com/office/drawing/2014/chart" uri="{C3380CC4-5D6E-409C-BE32-E72D297353CC}">
                <c16:uniqueId val="{00000005-C4F0-4E62-A9E9-2482BB85A610}"/>
              </c:ext>
            </c:extLst>
          </c:dPt>
          <c:dPt>
            <c:idx val="9"/>
            <c:invertIfNegative val="0"/>
            <c:bubble3D val="0"/>
            <c:extLst>
              <c:ext xmlns:c16="http://schemas.microsoft.com/office/drawing/2014/chart" uri="{C3380CC4-5D6E-409C-BE32-E72D297353CC}">
                <c16:uniqueId val="{00000006-C4F0-4E62-A9E9-2482BB85A610}"/>
              </c:ext>
            </c:extLst>
          </c:dPt>
          <c:dLbls>
            <c:numFmt formatCode="0%" sourceLinked="0"/>
            <c:spPr>
              <a:noFill/>
              <a:ln>
                <a:noFill/>
              </a:ln>
              <a:effectLst/>
            </c:spPr>
            <c:txPr>
              <a:bodyPr rot="0" spcFirstLastPara="1" vertOverflow="ellipsis" vert="horz" wrap="none" lIns="38100" tIns="19050" rIns="38100" bIns="19050" anchor="ctr" anchorCtr="1">
                <a:spAutoFit/>
              </a:bodyPr>
              <a:lstStyle/>
              <a:p>
                <a:pPr>
                  <a:defRPr sz="17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Sheet1!$A$2:$A$20</c:f>
              <c:strCache>
                <c:ptCount val="19"/>
                <c:pt idx="0">
                  <c:v>Homelessness</c:v>
                </c:pt>
                <c:pt idx="1">
                  <c:v>Crime</c:v>
                </c:pt>
                <c:pt idx="2">
                  <c:v>Street maintenance</c:v>
                </c:pt>
                <c:pt idx="3">
                  <c:v>Housing costs/affordable housing</c:v>
                </c:pt>
                <c:pt idx="4">
                  <c:v>Traffic congestion</c:v>
                </c:pt>
                <c:pt idx="5">
                  <c:v>Speeding/unsafe traffic conditions</c:v>
                </c:pt>
                <c:pt idx="6">
                  <c:v>Drugs/drug abuse (IN GENERAL)</c:v>
                </c:pt>
                <c:pt idx="7">
                  <c:v>Blight/abandoned buildings</c:v>
                </c:pt>
                <c:pt idx="8">
                  <c:v>Fireworks/explosions</c:v>
                </c:pt>
                <c:pt idx="9">
                  <c:v>Jobs/keeping and attracting businesses</c:v>
                </c:pt>
                <c:pt idx="10">
                  <c:v>Greater police presence</c:v>
                </c:pt>
                <c:pt idx="11">
                  <c:v>Revitalizing neighborhoods</c:v>
                </c:pt>
                <c:pt idx="12">
                  <c:v>Enforcing codes/residence regulations</c:v>
                </c:pt>
                <c:pt idx="13">
                  <c:v>Construction/development/overpopulation</c:v>
                </c:pt>
                <c:pt idx="14">
                  <c:v>COVID prevention/recovery/in general</c:v>
                </c:pt>
                <c:pt idx="16">
                  <c:v>Other</c:v>
                </c:pt>
                <c:pt idx="17">
                  <c:v>No/none/nothing/everything is fine/good</c:v>
                </c:pt>
                <c:pt idx="18">
                  <c:v>Don't know</c:v>
                </c:pt>
              </c:strCache>
            </c:strRef>
          </c:cat>
          <c:val>
            <c:numRef>
              <c:f>Sheet1!$B$2:$B$20</c:f>
              <c:numCache>
                <c:formatCode>0%</c:formatCode>
                <c:ptCount val="19"/>
                <c:pt idx="0">
                  <c:v>0.28000000000000003</c:v>
                </c:pt>
                <c:pt idx="1">
                  <c:v>0.18</c:v>
                </c:pt>
                <c:pt idx="2">
                  <c:v>0.08</c:v>
                </c:pt>
                <c:pt idx="3">
                  <c:v>7.0000000000000007E-2</c:v>
                </c:pt>
                <c:pt idx="4">
                  <c:v>0.06</c:v>
                </c:pt>
                <c:pt idx="5">
                  <c:v>0.04</c:v>
                </c:pt>
                <c:pt idx="6">
                  <c:v>0.03</c:v>
                </c:pt>
                <c:pt idx="7">
                  <c:v>0.03</c:v>
                </c:pt>
                <c:pt idx="8">
                  <c:v>0.03</c:v>
                </c:pt>
                <c:pt idx="9">
                  <c:v>0.02</c:v>
                </c:pt>
                <c:pt idx="10">
                  <c:v>0.02</c:v>
                </c:pt>
                <c:pt idx="11">
                  <c:v>0.02</c:v>
                </c:pt>
                <c:pt idx="12">
                  <c:v>0.02</c:v>
                </c:pt>
                <c:pt idx="13">
                  <c:v>0.02</c:v>
                </c:pt>
                <c:pt idx="14">
                  <c:v>0.02</c:v>
                </c:pt>
                <c:pt idx="16">
                  <c:v>0.12</c:v>
                </c:pt>
                <c:pt idx="17">
                  <c:v>0.04</c:v>
                </c:pt>
                <c:pt idx="18">
                  <c:v>0.09</c:v>
                </c:pt>
              </c:numCache>
            </c:numRef>
          </c:val>
          <c:extLst>
            <c:ext xmlns:c16="http://schemas.microsoft.com/office/drawing/2014/chart" uri="{C3380CC4-5D6E-409C-BE32-E72D297353CC}">
              <c16:uniqueId val="{00000007-C4F0-4E62-A9E9-2482BB85A610}"/>
            </c:ext>
          </c:extLst>
        </c:ser>
        <c:dLbls>
          <c:showLegendKey val="0"/>
          <c:showVal val="0"/>
          <c:showCatName val="0"/>
          <c:showSerName val="0"/>
          <c:showPercent val="0"/>
          <c:showBubbleSize val="0"/>
        </c:dLbls>
        <c:gapWidth val="21"/>
        <c:axId val="249318424"/>
        <c:axId val="249318816"/>
      </c:barChart>
      <c:catAx>
        <c:axId val="249318424"/>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lgn="r">
              <a:lnSpc>
                <a:spcPts val="1600"/>
              </a:lnSpc>
              <a:defRPr sz="1700" b="0" i="0" u="none" strike="noStrike" kern="1200" baseline="0">
                <a:solidFill>
                  <a:schemeClr val="tx1"/>
                </a:solidFill>
                <a:latin typeface="+mn-lt"/>
                <a:ea typeface="+mn-ea"/>
                <a:cs typeface="+mn-cs"/>
              </a:defRPr>
            </a:pPr>
            <a:endParaRPr lang="en-US"/>
          </a:p>
        </c:txPr>
        <c:crossAx val="249318816"/>
        <c:crosses val="autoZero"/>
        <c:auto val="1"/>
        <c:lblAlgn val="ctr"/>
        <c:lblOffset val="1"/>
        <c:noMultiLvlLbl val="0"/>
      </c:catAx>
      <c:valAx>
        <c:axId val="249318816"/>
        <c:scaling>
          <c:orientation val="minMax"/>
        </c:scaling>
        <c:delete val="1"/>
        <c:axPos val="b"/>
        <c:numFmt formatCode="0%" sourceLinked="0"/>
        <c:majorTickMark val="out"/>
        <c:minorTickMark val="none"/>
        <c:tickLblPos val="nextTo"/>
        <c:crossAx val="249318424"/>
        <c:crosses val="max"/>
        <c:crossBetween val="between"/>
        <c:majorUnit val="0.15000000000000002"/>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246753930705759"/>
          <c:y val="7.429433761410735E-2"/>
          <c:w val="0.58027021841216642"/>
          <c:h val="0.92570566238589269"/>
        </c:manualLayout>
      </c:layout>
      <c:barChart>
        <c:barDir val="bar"/>
        <c:grouping val="percentStacked"/>
        <c:varyColors val="0"/>
        <c:ser>
          <c:idx val="0"/>
          <c:order val="0"/>
          <c:tx>
            <c:strRef>
              <c:f>Sheet1!$B$1</c:f>
              <c:strCache>
                <c:ptCount val="1"/>
                <c:pt idx="0">
                  <c:v>Very Ser. Conc.</c:v>
                </c:pt>
              </c:strCache>
            </c:strRef>
          </c:tx>
          <c:spPr>
            <a:solidFill>
              <a:schemeClr val="accent4"/>
            </a:solidFill>
            <a:ln>
              <a:noFill/>
            </a:ln>
          </c:spPr>
          <c:invertIfNegative val="0"/>
          <c:dLbls>
            <c:dLbl>
              <c:idx val="0"/>
              <c:layout>
                <c:manualLayout>
                  <c:x val="1.6268723443230481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482-43DD-957E-15A7A5A9E15D}"/>
                </c:ext>
              </c:extLst>
            </c:dLbl>
            <c:spPr>
              <a:noFill/>
              <a:ln>
                <a:noFill/>
              </a:ln>
              <a:effectLst/>
            </c:spPr>
            <c:txPr>
              <a:bodyPr wrap="square" lIns="38100" tIns="19050" rIns="38100" bIns="19050" anchor="ctr">
                <a:spAutoFit/>
              </a:bodyPr>
              <a:lstStyle/>
              <a:p>
                <a:pPr>
                  <a:defRPr sz="1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^The number of individuals who
are homeless</c:v>
                </c:pt>
                <c:pt idx="1">
                  <c:v>^Crime in general</c:v>
                </c:pt>
                <c:pt idx="2">
                  <c:v>The loss of local businesses</c:v>
                </c:pt>
                <c:pt idx="3">
                  <c:v>The cost of housing</c:v>
                </c:pt>
                <c:pt idx="4">
                  <c:v>A lack of affordable housing</c:v>
                </c:pt>
                <c:pt idx="5">
                  <c:v>Drug usage and drug abuse</c:v>
                </c:pt>
              </c:strCache>
            </c:strRef>
          </c:cat>
          <c:val>
            <c:numRef>
              <c:f>Sheet1!$B$2:$B$7</c:f>
              <c:numCache>
                <c:formatCode>0%</c:formatCode>
                <c:ptCount val="6"/>
                <c:pt idx="0">
                  <c:v>0.55000000000000004</c:v>
                </c:pt>
                <c:pt idx="1">
                  <c:v>0.4</c:v>
                </c:pt>
                <c:pt idx="2">
                  <c:v>0.35</c:v>
                </c:pt>
                <c:pt idx="3">
                  <c:v>0.46</c:v>
                </c:pt>
                <c:pt idx="4">
                  <c:v>0.42</c:v>
                </c:pt>
                <c:pt idx="5">
                  <c:v>0.4</c:v>
                </c:pt>
              </c:numCache>
            </c:numRef>
          </c:val>
          <c:extLst>
            <c:ext xmlns:c16="http://schemas.microsoft.com/office/drawing/2014/chart" uri="{C3380CC4-5D6E-409C-BE32-E72D297353CC}">
              <c16:uniqueId val="{00000001-3482-43DD-957E-15A7A5A9E15D}"/>
            </c:ext>
          </c:extLst>
        </c:ser>
        <c:ser>
          <c:idx val="1"/>
          <c:order val="1"/>
          <c:tx>
            <c:strRef>
              <c:f>Sheet1!$C$1</c:f>
              <c:strCache>
                <c:ptCount val="1"/>
                <c:pt idx="0">
                  <c:v>Smwt. Ser. Conc.</c:v>
                </c:pt>
              </c:strCache>
            </c:strRef>
          </c:tx>
          <c:spPr>
            <a:solidFill>
              <a:schemeClr val="accent5"/>
            </a:solidFill>
            <a:ln w="9525">
              <a:noFill/>
            </a:ln>
          </c:spPr>
          <c:invertIfNegative val="0"/>
          <c:dLbls>
            <c:spPr>
              <a:noFill/>
              <a:ln>
                <a:noFill/>
              </a:ln>
              <a:effectLst/>
            </c:spPr>
            <c:txPr>
              <a:bodyPr wrap="square" lIns="38100" tIns="19050" rIns="38100" bIns="19050" anchor="ctr">
                <a:spAutoFit/>
              </a:bodyPr>
              <a:lstStyle/>
              <a:p>
                <a:pPr>
                  <a:defRPr sz="1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^The number of individuals who
are homeless</c:v>
                </c:pt>
                <c:pt idx="1">
                  <c:v>^Crime in general</c:v>
                </c:pt>
                <c:pt idx="2">
                  <c:v>The loss of local businesses</c:v>
                </c:pt>
                <c:pt idx="3">
                  <c:v>The cost of housing</c:v>
                </c:pt>
                <c:pt idx="4">
                  <c:v>A lack of affordable housing</c:v>
                </c:pt>
                <c:pt idx="5">
                  <c:v>Drug usage and drug abuse</c:v>
                </c:pt>
              </c:strCache>
            </c:strRef>
          </c:cat>
          <c:val>
            <c:numRef>
              <c:f>Sheet1!$C$2:$C$7</c:f>
              <c:numCache>
                <c:formatCode>0%</c:formatCode>
                <c:ptCount val="6"/>
                <c:pt idx="0">
                  <c:v>0.28999999999999998</c:v>
                </c:pt>
                <c:pt idx="1">
                  <c:v>0.38</c:v>
                </c:pt>
                <c:pt idx="2">
                  <c:v>0.43</c:v>
                </c:pt>
                <c:pt idx="3">
                  <c:v>0.28999999999999998</c:v>
                </c:pt>
                <c:pt idx="4">
                  <c:v>0.28999999999999998</c:v>
                </c:pt>
                <c:pt idx="5">
                  <c:v>0.32</c:v>
                </c:pt>
              </c:numCache>
            </c:numRef>
          </c:val>
          <c:extLst>
            <c:ext xmlns:c16="http://schemas.microsoft.com/office/drawing/2014/chart" uri="{C3380CC4-5D6E-409C-BE32-E72D297353CC}">
              <c16:uniqueId val="{00000002-3482-43DD-957E-15A7A5A9E15D}"/>
            </c:ext>
          </c:extLst>
        </c:ser>
        <c:ser>
          <c:idx val="2"/>
          <c:order val="2"/>
          <c:tx>
            <c:strRef>
              <c:f>Sheet1!$D$1</c:f>
              <c:strCache>
                <c:ptCount val="1"/>
                <c:pt idx="0">
                  <c:v>Not Too Ser. Conc.</c:v>
                </c:pt>
              </c:strCache>
            </c:strRef>
          </c:tx>
          <c:spPr>
            <a:solidFill>
              <a:schemeClr val="accent2"/>
            </a:solidFill>
            <a:ln>
              <a:noFill/>
            </a:ln>
          </c:spPr>
          <c:invertIfNegative val="0"/>
          <c:dLbls>
            <c:spPr>
              <a:noFill/>
              <a:ln>
                <a:noFill/>
              </a:ln>
              <a:effectLst/>
            </c:spPr>
            <c:txPr>
              <a:bodyPr wrap="square" lIns="38100" tIns="19050" rIns="38100" bIns="19050" anchor="ctr">
                <a:spAutoFit/>
              </a:bodyPr>
              <a:lstStyle/>
              <a:p>
                <a:pPr>
                  <a:defRPr sz="1800">
                    <a:solidFill>
                      <a:schemeClr val="accent3"/>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^The number of individuals who
are homeless</c:v>
                </c:pt>
                <c:pt idx="1">
                  <c:v>^Crime in general</c:v>
                </c:pt>
                <c:pt idx="2">
                  <c:v>The loss of local businesses</c:v>
                </c:pt>
                <c:pt idx="3">
                  <c:v>The cost of housing</c:v>
                </c:pt>
                <c:pt idx="4">
                  <c:v>A lack of affordable housing</c:v>
                </c:pt>
                <c:pt idx="5">
                  <c:v>Drug usage and drug abuse</c:v>
                </c:pt>
              </c:strCache>
            </c:strRef>
          </c:cat>
          <c:val>
            <c:numRef>
              <c:f>Sheet1!$D$2:$D$7</c:f>
              <c:numCache>
                <c:formatCode>0%</c:formatCode>
                <c:ptCount val="6"/>
                <c:pt idx="0">
                  <c:v>0.1</c:v>
                </c:pt>
                <c:pt idx="1">
                  <c:v>0.15</c:v>
                </c:pt>
                <c:pt idx="2">
                  <c:v>0.12</c:v>
                </c:pt>
                <c:pt idx="3">
                  <c:v>0.19</c:v>
                </c:pt>
                <c:pt idx="4">
                  <c:v>0.17</c:v>
                </c:pt>
                <c:pt idx="5">
                  <c:v>0.15</c:v>
                </c:pt>
              </c:numCache>
            </c:numRef>
          </c:val>
          <c:extLst>
            <c:ext xmlns:c16="http://schemas.microsoft.com/office/drawing/2014/chart" uri="{C3380CC4-5D6E-409C-BE32-E72D297353CC}">
              <c16:uniqueId val="{00000003-3482-43DD-957E-15A7A5A9E15D}"/>
            </c:ext>
          </c:extLst>
        </c:ser>
        <c:ser>
          <c:idx val="3"/>
          <c:order val="3"/>
          <c:tx>
            <c:strRef>
              <c:f>Sheet1!$E$1</c:f>
              <c:strCache>
                <c:ptCount val="1"/>
                <c:pt idx="0">
                  <c:v>Not at All Ser. Conc.</c:v>
                </c:pt>
              </c:strCache>
            </c:strRef>
          </c:tx>
          <c:spPr>
            <a:solidFill>
              <a:schemeClr val="accent1"/>
            </a:solidFill>
            <a:ln>
              <a:noFill/>
            </a:ln>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A-3482-43DD-957E-15A7A5A9E15D}"/>
                </c:ext>
              </c:extLst>
            </c:dLbl>
            <c:dLbl>
              <c:idx val="1"/>
              <c:spPr>
                <a:noFill/>
                <a:ln>
                  <a:noFill/>
                </a:ln>
                <a:effectLst/>
              </c:spPr>
              <c:txPr>
                <a:bodyPr wrap="square" lIns="38100" tIns="19050" rIns="38100" bIns="19050" anchor="ctr">
                  <a:spAutoFit/>
                </a:bodyPr>
                <a:lstStyle/>
                <a:p>
                  <a:pPr>
                    <a:defRPr sz="1400">
                      <a:solidFill>
                        <a:schemeClr val="bg1"/>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B-3482-43DD-957E-15A7A5A9E15D}"/>
                </c:ext>
              </c:extLst>
            </c:dLbl>
            <c:dLbl>
              <c:idx val="2"/>
              <c:delete val="1"/>
              <c:extLst>
                <c:ext xmlns:c15="http://schemas.microsoft.com/office/drawing/2012/chart" uri="{CE6537A1-D6FC-4f65-9D91-7224C49458BB}"/>
                <c:ext xmlns:c16="http://schemas.microsoft.com/office/drawing/2014/chart" uri="{C3380CC4-5D6E-409C-BE32-E72D297353CC}">
                  <c16:uniqueId val="{00000007-3482-43DD-957E-15A7A5A9E15D}"/>
                </c:ext>
              </c:extLst>
            </c:dLbl>
            <c:dLbl>
              <c:idx val="3"/>
              <c:spPr>
                <a:noFill/>
                <a:ln>
                  <a:noFill/>
                </a:ln>
                <a:effectLst/>
              </c:spPr>
              <c:txPr>
                <a:bodyPr wrap="square" lIns="38100" tIns="19050" rIns="38100" bIns="19050" anchor="ctr">
                  <a:spAutoFit/>
                </a:bodyPr>
                <a:lstStyle/>
                <a:p>
                  <a:pPr>
                    <a:defRPr sz="1400">
                      <a:solidFill>
                        <a:schemeClr val="bg1"/>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C-3482-43DD-957E-15A7A5A9E15D}"/>
                </c:ext>
              </c:extLst>
            </c:dLbl>
            <c:dLbl>
              <c:idx val="5"/>
              <c:spPr>
                <a:noFill/>
                <a:ln>
                  <a:noFill/>
                </a:ln>
                <a:effectLst/>
              </c:spPr>
              <c:txPr>
                <a:bodyPr wrap="square" lIns="38100" tIns="19050" rIns="38100" bIns="19050" anchor="ctr">
                  <a:spAutoFit/>
                </a:bodyPr>
                <a:lstStyle/>
                <a:p>
                  <a:pPr>
                    <a:defRPr sz="1600">
                      <a:solidFill>
                        <a:schemeClr val="bg1"/>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10-3482-43DD-957E-15A7A5A9E15D}"/>
                </c:ext>
              </c:extLst>
            </c:dLbl>
            <c:spPr>
              <a:noFill/>
              <a:ln>
                <a:noFill/>
              </a:ln>
              <a:effectLst/>
            </c:spPr>
            <c:txPr>
              <a:bodyPr wrap="square" lIns="38100" tIns="19050" rIns="38100" bIns="19050" anchor="ctr">
                <a:spAutoFit/>
              </a:bodyPr>
              <a:lstStyle/>
              <a:p>
                <a:pPr>
                  <a:defRPr sz="1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^The number of individuals who
are homeless</c:v>
                </c:pt>
                <c:pt idx="1">
                  <c:v>^Crime in general</c:v>
                </c:pt>
                <c:pt idx="2">
                  <c:v>The loss of local businesses</c:v>
                </c:pt>
                <c:pt idx="3">
                  <c:v>The cost of housing</c:v>
                </c:pt>
                <c:pt idx="4">
                  <c:v>A lack of affordable housing</c:v>
                </c:pt>
                <c:pt idx="5">
                  <c:v>Drug usage and drug abuse</c:v>
                </c:pt>
              </c:strCache>
            </c:strRef>
          </c:cat>
          <c:val>
            <c:numRef>
              <c:f>Sheet1!$E$2:$E$7</c:f>
              <c:numCache>
                <c:formatCode>0%</c:formatCode>
                <c:ptCount val="6"/>
                <c:pt idx="0">
                  <c:v>0.04</c:v>
                </c:pt>
                <c:pt idx="1">
                  <c:v>0.05</c:v>
                </c:pt>
                <c:pt idx="2">
                  <c:v>0.03</c:v>
                </c:pt>
                <c:pt idx="3">
                  <c:v>0.05</c:v>
                </c:pt>
                <c:pt idx="4">
                  <c:v>7.0000000000000007E-2</c:v>
                </c:pt>
                <c:pt idx="5">
                  <c:v>0.06</c:v>
                </c:pt>
              </c:numCache>
            </c:numRef>
          </c:val>
          <c:extLst>
            <c:ext xmlns:c16="http://schemas.microsoft.com/office/drawing/2014/chart" uri="{C3380CC4-5D6E-409C-BE32-E72D297353CC}">
              <c16:uniqueId val="{00000004-3482-43DD-957E-15A7A5A9E15D}"/>
            </c:ext>
          </c:extLst>
        </c:ser>
        <c:ser>
          <c:idx val="4"/>
          <c:order val="4"/>
          <c:tx>
            <c:strRef>
              <c:f>Sheet1!$F$1</c:f>
              <c:strCache>
                <c:ptCount val="1"/>
                <c:pt idx="0">
                  <c:v>Don't Know</c:v>
                </c:pt>
              </c:strCache>
            </c:strRef>
          </c:tx>
          <c:spPr>
            <a:solidFill>
              <a:schemeClr val="accent6"/>
            </a:solidFill>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9-3482-43DD-957E-15A7A5A9E15D}"/>
                </c:ext>
              </c:extLst>
            </c:dLbl>
            <c:dLbl>
              <c:idx val="1"/>
              <c:delete val="1"/>
              <c:extLst>
                <c:ext xmlns:c15="http://schemas.microsoft.com/office/drawing/2012/chart" uri="{CE6537A1-D6FC-4f65-9D91-7224C49458BB}"/>
                <c:ext xmlns:c16="http://schemas.microsoft.com/office/drawing/2014/chart" uri="{C3380CC4-5D6E-409C-BE32-E72D297353CC}">
                  <c16:uniqueId val="{00000008-3482-43DD-957E-15A7A5A9E15D}"/>
                </c:ext>
              </c:extLst>
            </c:dLbl>
            <c:dLbl>
              <c:idx val="2"/>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extLst>
                <c:ext xmlns:c16="http://schemas.microsoft.com/office/drawing/2014/chart" uri="{C3380CC4-5D6E-409C-BE32-E72D297353CC}">
                  <c16:uniqueId val="{0000000E-3482-43DD-957E-15A7A5A9E15D}"/>
                </c:ext>
              </c:extLst>
            </c:dLbl>
            <c:dLbl>
              <c:idx val="3"/>
              <c:delete val="1"/>
              <c:extLst>
                <c:ext xmlns:c15="http://schemas.microsoft.com/office/drawing/2012/chart" uri="{CE6537A1-D6FC-4f65-9D91-7224C49458BB}"/>
                <c:ext xmlns:c16="http://schemas.microsoft.com/office/drawing/2014/chart" uri="{C3380CC4-5D6E-409C-BE32-E72D297353CC}">
                  <c16:uniqueId val="{0000000D-3482-43DD-957E-15A7A5A9E15D}"/>
                </c:ext>
              </c:extLst>
            </c:dLbl>
            <c:dLbl>
              <c:idx val="4"/>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extLst>
                <c:ext xmlns:c16="http://schemas.microsoft.com/office/drawing/2014/chart" uri="{C3380CC4-5D6E-409C-BE32-E72D297353CC}">
                  <c16:uniqueId val="{0000000F-3482-43DD-957E-15A7A5A9E15D}"/>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^The number of individuals who
are homeless</c:v>
                </c:pt>
                <c:pt idx="1">
                  <c:v>^Crime in general</c:v>
                </c:pt>
                <c:pt idx="2">
                  <c:v>The loss of local businesses</c:v>
                </c:pt>
                <c:pt idx="3">
                  <c:v>The cost of housing</c:v>
                </c:pt>
                <c:pt idx="4">
                  <c:v>A lack of affordable housing</c:v>
                </c:pt>
                <c:pt idx="5">
                  <c:v>Drug usage and drug abuse</c:v>
                </c:pt>
              </c:strCache>
            </c:strRef>
          </c:cat>
          <c:val>
            <c:numRef>
              <c:f>Sheet1!$F$2:$F$7</c:f>
              <c:numCache>
                <c:formatCode>0%</c:formatCode>
                <c:ptCount val="6"/>
                <c:pt idx="0">
                  <c:v>0.02</c:v>
                </c:pt>
                <c:pt idx="1">
                  <c:v>0.02</c:v>
                </c:pt>
                <c:pt idx="2">
                  <c:v>0.06</c:v>
                </c:pt>
                <c:pt idx="3">
                  <c:v>0.01</c:v>
                </c:pt>
                <c:pt idx="4">
                  <c:v>0.06</c:v>
                </c:pt>
                <c:pt idx="5">
                  <c:v>0.08</c:v>
                </c:pt>
              </c:numCache>
            </c:numRef>
          </c:val>
          <c:extLst>
            <c:ext xmlns:c16="http://schemas.microsoft.com/office/drawing/2014/chart" uri="{C3380CC4-5D6E-409C-BE32-E72D297353CC}">
              <c16:uniqueId val="{00000005-3482-43DD-957E-15A7A5A9E15D}"/>
            </c:ext>
          </c:extLst>
        </c:ser>
        <c:dLbls>
          <c:showLegendKey val="0"/>
          <c:showVal val="1"/>
          <c:showCatName val="0"/>
          <c:showSerName val="0"/>
          <c:showPercent val="0"/>
          <c:showBubbleSize val="0"/>
        </c:dLbls>
        <c:gapWidth val="30"/>
        <c:overlap val="100"/>
        <c:axId val="248961216"/>
        <c:axId val="248961608"/>
      </c:barChart>
      <c:catAx>
        <c:axId val="248961216"/>
        <c:scaling>
          <c:orientation val="maxMin"/>
        </c:scaling>
        <c:delete val="0"/>
        <c:axPos val="l"/>
        <c:numFmt formatCode="General" sourceLinked="1"/>
        <c:majorTickMark val="none"/>
        <c:minorTickMark val="none"/>
        <c:tickLblPos val="nextTo"/>
        <c:spPr>
          <a:ln>
            <a:noFill/>
          </a:ln>
        </c:spPr>
        <c:txPr>
          <a:bodyPr/>
          <a:lstStyle/>
          <a:p>
            <a:pPr algn="r">
              <a:lnSpc>
                <a:spcPts val="1600"/>
              </a:lnSpc>
              <a:defRPr sz="1800"/>
            </a:pPr>
            <a:endParaRPr lang="en-US"/>
          </a:p>
        </c:txPr>
        <c:crossAx val="248961608"/>
        <c:crosses val="autoZero"/>
        <c:auto val="1"/>
        <c:lblAlgn val="ctr"/>
        <c:lblOffset val="100"/>
        <c:noMultiLvlLbl val="0"/>
      </c:catAx>
      <c:valAx>
        <c:axId val="248961608"/>
        <c:scaling>
          <c:orientation val="minMax"/>
          <c:max val="1"/>
          <c:min val="0"/>
        </c:scaling>
        <c:delete val="1"/>
        <c:axPos val="b"/>
        <c:numFmt formatCode="0%" sourceLinked="1"/>
        <c:majorTickMark val="out"/>
        <c:minorTickMark val="none"/>
        <c:tickLblPos val="nextTo"/>
        <c:crossAx val="248961216"/>
        <c:crosses val="max"/>
        <c:crossBetween val="between"/>
        <c:majorUnit val="0.2"/>
      </c:valAx>
    </c:plotArea>
    <c:legend>
      <c:legendPos val="t"/>
      <c:layout>
        <c:manualLayout>
          <c:xMode val="edge"/>
          <c:yMode val="edge"/>
          <c:x val="9.9891860093551027E-2"/>
          <c:y val="1.183711845390456E-2"/>
          <c:w val="0.87193308461195773"/>
          <c:h val="6.0675717712686573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246753930705759"/>
          <c:y val="7.429433761410735E-2"/>
          <c:w val="0.58027021841216642"/>
          <c:h val="0.92570566238589269"/>
        </c:manualLayout>
      </c:layout>
      <c:barChart>
        <c:barDir val="bar"/>
        <c:grouping val="percentStacked"/>
        <c:varyColors val="0"/>
        <c:ser>
          <c:idx val="0"/>
          <c:order val="0"/>
          <c:tx>
            <c:strRef>
              <c:f>Sheet1!$B$1</c:f>
              <c:strCache>
                <c:ptCount val="1"/>
                <c:pt idx="0">
                  <c:v>Very Ser. Conc.</c:v>
                </c:pt>
              </c:strCache>
            </c:strRef>
          </c:tx>
          <c:spPr>
            <a:solidFill>
              <a:schemeClr val="accent4"/>
            </a:solidFill>
            <a:ln>
              <a:noFill/>
            </a:ln>
          </c:spPr>
          <c:invertIfNegative val="0"/>
          <c:dLbls>
            <c:dLbl>
              <c:idx val="0"/>
              <c:layout>
                <c:manualLayout>
                  <c:x val="1.6268723443230481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482-43DD-957E-15A7A5A9E15D}"/>
                </c:ext>
              </c:extLst>
            </c:dLbl>
            <c:spPr>
              <a:noFill/>
              <a:ln>
                <a:noFill/>
              </a:ln>
              <a:effectLst/>
            </c:spPr>
            <c:txPr>
              <a:bodyPr wrap="square" lIns="38100" tIns="19050" rIns="38100" bIns="19050" anchor="ctr">
                <a:spAutoFit/>
              </a:bodyPr>
              <a:lstStyle/>
              <a:p>
                <a:pPr>
                  <a:defRPr sz="1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Use and abuse of drugs such as opioids and fentanyl</c:v>
                </c:pt>
                <c:pt idx="1">
                  <c:v>Speeding and unsafe driving</c:v>
                </c:pt>
                <c:pt idx="2">
                  <c:v>The economic impacts of the coronavirus</c:v>
                </c:pt>
                <c:pt idx="3">
                  <c:v>The quality of public education</c:v>
                </c:pt>
                <c:pt idx="4">
                  <c:v>^The amount of taxes people have to pay for city services</c:v>
                </c:pt>
                <c:pt idx="5">
                  <c:v>The amount of truck traffic</c:v>
                </c:pt>
              </c:strCache>
            </c:strRef>
          </c:cat>
          <c:val>
            <c:numRef>
              <c:f>Sheet1!$B$2:$B$7</c:f>
              <c:numCache>
                <c:formatCode>0%</c:formatCode>
                <c:ptCount val="6"/>
                <c:pt idx="0">
                  <c:v>0.41</c:v>
                </c:pt>
                <c:pt idx="1">
                  <c:v>0.39</c:v>
                </c:pt>
                <c:pt idx="2">
                  <c:v>0.4</c:v>
                </c:pt>
                <c:pt idx="3">
                  <c:v>0.3</c:v>
                </c:pt>
                <c:pt idx="4">
                  <c:v>0.26</c:v>
                </c:pt>
                <c:pt idx="5">
                  <c:v>0.23</c:v>
                </c:pt>
              </c:numCache>
            </c:numRef>
          </c:val>
          <c:extLst>
            <c:ext xmlns:c16="http://schemas.microsoft.com/office/drawing/2014/chart" uri="{C3380CC4-5D6E-409C-BE32-E72D297353CC}">
              <c16:uniqueId val="{00000001-3482-43DD-957E-15A7A5A9E15D}"/>
            </c:ext>
          </c:extLst>
        </c:ser>
        <c:ser>
          <c:idx val="1"/>
          <c:order val="1"/>
          <c:tx>
            <c:strRef>
              <c:f>Sheet1!$C$1</c:f>
              <c:strCache>
                <c:ptCount val="1"/>
                <c:pt idx="0">
                  <c:v>Smwt. Ser. Conc.</c:v>
                </c:pt>
              </c:strCache>
            </c:strRef>
          </c:tx>
          <c:spPr>
            <a:solidFill>
              <a:schemeClr val="accent5"/>
            </a:solidFill>
            <a:ln w="9525">
              <a:noFill/>
            </a:ln>
          </c:spPr>
          <c:invertIfNegative val="0"/>
          <c:dLbls>
            <c:spPr>
              <a:noFill/>
              <a:ln>
                <a:noFill/>
              </a:ln>
              <a:effectLst/>
            </c:spPr>
            <c:txPr>
              <a:bodyPr wrap="square" lIns="38100" tIns="19050" rIns="38100" bIns="19050" anchor="ctr">
                <a:spAutoFit/>
              </a:bodyPr>
              <a:lstStyle/>
              <a:p>
                <a:pPr>
                  <a:defRPr sz="1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Use and abuse of drugs such as opioids and fentanyl</c:v>
                </c:pt>
                <c:pt idx="1">
                  <c:v>Speeding and unsafe driving</c:v>
                </c:pt>
                <c:pt idx="2">
                  <c:v>The economic impacts of the coronavirus</c:v>
                </c:pt>
                <c:pt idx="3">
                  <c:v>The quality of public education</c:v>
                </c:pt>
                <c:pt idx="4">
                  <c:v>^The amount of taxes people have to pay for city services</c:v>
                </c:pt>
                <c:pt idx="5">
                  <c:v>The amount of truck traffic</c:v>
                </c:pt>
              </c:strCache>
            </c:strRef>
          </c:cat>
          <c:val>
            <c:numRef>
              <c:f>Sheet1!$C$2:$C$7</c:f>
              <c:numCache>
                <c:formatCode>0%</c:formatCode>
                <c:ptCount val="6"/>
                <c:pt idx="0">
                  <c:v>0.28000000000000003</c:v>
                </c:pt>
                <c:pt idx="1">
                  <c:v>0.28000000000000003</c:v>
                </c:pt>
                <c:pt idx="2">
                  <c:v>0.27</c:v>
                </c:pt>
                <c:pt idx="3">
                  <c:v>0.31</c:v>
                </c:pt>
                <c:pt idx="4">
                  <c:v>0.33</c:v>
                </c:pt>
                <c:pt idx="5">
                  <c:v>0.36</c:v>
                </c:pt>
              </c:numCache>
            </c:numRef>
          </c:val>
          <c:extLst>
            <c:ext xmlns:c16="http://schemas.microsoft.com/office/drawing/2014/chart" uri="{C3380CC4-5D6E-409C-BE32-E72D297353CC}">
              <c16:uniqueId val="{00000002-3482-43DD-957E-15A7A5A9E15D}"/>
            </c:ext>
          </c:extLst>
        </c:ser>
        <c:ser>
          <c:idx val="2"/>
          <c:order val="2"/>
          <c:tx>
            <c:strRef>
              <c:f>Sheet1!$D$1</c:f>
              <c:strCache>
                <c:ptCount val="1"/>
                <c:pt idx="0">
                  <c:v>Not Too Ser. Conc.</c:v>
                </c:pt>
              </c:strCache>
            </c:strRef>
          </c:tx>
          <c:spPr>
            <a:solidFill>
              <a:schemeClr val="accent2"/>
            </a:solidFill>
            <a:ln>
              <a:noFill/>
            </a:ln>
          </c:spPr>
          <c:invertIfNegative val="0"/>
          <c:dLbls>
            <c:spPr>
              <a:noFill/>
              <a:ln>
                <a:noFill/>
              </a:ln>
              <a:effectLst/>
            </c:spPr>
            <c:txPr>
              <a:bodyPr wrap="square" lIns="38100" tIns="19050" rIns="38100" bIns="19050" anchor="ctr">
                <a:spAutoFit/>
              </a:bodyPr>
              <a:lstStyle/>
              <a:p>
                <a:pPr>
                  <a:defRPr sz="1800">
                    <a:solidFill>
                      <a:schemeClr val="accent3"/>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Use and abuse of drugs such as opioids and fentanyl</c:v>
                </c:pt>
                <c:pt idx="1">
                  <c:v>Speeding and unsafe driving</c:v>
                </c:pt>
                <c:pt idx="2">
                  <c:v>The economic impacts of the coronavirus</c:v>
                </c:pt>
                <c:pt idx="3">
                  <c:v>The quality of public education</c:v>
                </c:pt>
                <c:pt idx="4">
                  <c:v>^The amount of taxes people have to pay for city services</c:v>
                </c:pt>
                <c:pt idx="5">
                  <c:v>The amount of truck traffic</c:v>
                </c:pt>
              </c:strCache>
            </c:strRef>
          </c:cat>
          <c:val>
            <c:numRef>
              <c:f>Sheet1!$D$2:$D$7</c:f>
              <c:numCache>
                <c:formatCode>0%</c:formatCode>
                <c:ptCount val="6"/>
                <c:pt idx="0">
                  <c:v>0.14000000000000001</c:v>
                </c:pt>
                <c:pt idx="1">
                  <c:v>0.24</c:v>
                </c:pt>
                <c:pt idx="2">
                  <c:v>0.22</c:v>
                </c:pt>
                <c:pt idx="3">
                  <c:v>0.16</c:v>
                </c:pt>
                <c:pt idx="4">
                  <c:v>0.27</c:v>
                </c:pt>
                <c:pt idx="5">
                  <c:v>0.27</c:v>
                </c:pt>
              </c:numCache>
            </c:numRef>
          </c:val>
          <c:extLst>
            <c:ext xmlns:c16="http://schemas.microsoft.com/office/drawing/2014/chart" uri="{C3380CC4-5D6E-409C-BE32-E72D297353CC}">
              <c16:uniqueId val="{00000003-3482-43DD-957E-15A7A5A9E15D}"/>
            </c:ext>
          </c:extLst>
        </c:ser>
        <c:ser>
          <c:idx val="3"/>
          <c:order val="3"/>
          <c:tx>
            <c:strRef>
              <c:f>Sheet1!$E$1</c:f>
              <c:strCache>
                <c:ptCount val="1"/>
                <c:pt idx="0">
                  <c:v>Not at All Ser. Conc.</c:v>
                </c:pt>
              </c:strCache>
            </c:strRef>
          </c:tx>
          <c:spPr>
            <a:solidFill>
              <a:schemeClr val="accent1"/>
            </a:solidFill>
            <a:ln>
              <a:noFill/>
            </a:ln>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A-3482-43DD-957E-15A7A5A9E15D}"/>
                </c:ext>
              </c:extLst>
            </c:dLbl>
            <c:dLbl>
              <c:idx val="2"/>
              <c:spPr>
                <a:noFill/>
                <a:ln>
                  <a:noFill/>
                </a:ln>
                <a:effectLst/>
              </c:spPr>
              <c:txPr>
                <a:bodyPr wrap="square" lIns="38100" tIns="19050" rIns="38100" bIns="19050" anchor="ctr">
                  <a:spAutoFit/>
                </a:bodyPr>
                <a:lstStyle/>
                <a:p>
                  <a:pPr>
                    <a:defRPr sz="1400">
                      <a:solidFill>
                        <a:schemeClr val="bg1"/>
                      </a:solidFill>
                    </a:defRPr>
                  </a:pPr>
                  <a:endParaRPr lang="en-US"/>
                </a:p>
              </c:txPr>
              <c:showLegendKey val="0"/>
              <c:showVal val="1"/>
              <c:showCatName val="0"/>
              <c:showSerName val="0"/>
              <c:showPercent val="0"/>
              <c:showBubbleSize val="0"/>
              <c:extLst>
                <c:ext xmlns:c16="http://schemas.microsoft.com/office/drawing/2014/chart" uri="{C3380CC4-5D6E-409C-BE32-E72D297353CC}">
                  <c16:uniqueId val="{00000007-3482-43DD-957E-15A7A5A9E15D}"/>
                </c:ext>
              </c:extLst>
            </c:dLbl>
            <c:spPr>
              <a:noFill/>
              <a:ln>
                <a:noFill/>
              </a:ln>
              <a:effectLst/>
            </c:spPr>
            <c:txPr>
              <a:bodyPr wrap="square" lIns="38100" tIns="19050" rIns="38100" bIns="19050" anchor="ctr">
                <a:spAutoFit/>
              </a:bodyPr>
              <a:lstStyle/>
              <a:p>
                <a:pPr>
                  <a:defRPr sz="1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Use and abuse of drugs such as opioids and fentanyl</c:v>
                </c:pt>
                <c:pt idx="1">
                  <c:v>Speeding and unsafe driving</c:v>
                </c:pt>
                <c:pt idx="2">
                  <c:v>The economic impacts of the coronavirus</c:v>
                </c:pt>
                <c:pt idx="3">
                  <c:v>The quality of public education</c:v>
                </c:pt>
                <c:pt idx="4">
                  <c:v>^The amount of taxes people have to pay for city services</c:v>
                </c:pt>
                <c:pt idx="5">
                  <c:v>The amount of truck traffic</c:v>
                </c:pt>
              </c:strCache>
            </c:strRef>
          </c:cat>
          <c:val>
            <c:numRef>
              <c:f>Sheet1!$E$2:$E$7</c:f>
              <c:numCache>
                <c:formatCode>0%</c:formatCode>
                <c:ptCount val="6"/>
                <c:pt idx="0">
                  <c:v>0.04</c:v>
                </c:pt>
                <c:pt idx="1">
                  <c:v>7.0000000000000007E-2</c:v>
                </c:pt>
                <c:pt idx="2">
                  <c:v>0.06</c:v>
                </c:pt>
                <c:pt idx="3">
                  <c:v>0.14000000000000001</c:v>
                </c:pt>
                <c:pt idx="4">
                  <c:v>0.09</c:v>
                </c:pt>
                <c:pt idx="5">
                  <c:v>0.11</c:v>
                </c:pt>
              </c:numCache>
            </c:numRef>
          </c:val>
          <c:extLst>
            <c:ext xmlns:c16="http://schemas.microsoft.com/office/drawing/2014/chart" uri="{C3380CC4-5D6E-409C-BE32-E72D297353CC}">
              <c16:uniqueId val="{00000004-3482-43DD-957E-15A7A5A9E15D}"/>
            </c:ext>
          </c:extLst>
        </c:ser>
        <c:ser>
          <c:idx val="4"/>
          <c:order val="4"/>
          <c:tx>
            <c:strRef>
              <c:f>Sheet1!$F$1</c:f>
              <c:strCache>
                <c:ptCount val="1"/>
                <c:pt idx="0">
                  <c:v>Don't Know</c:v>
                </c:pt>
              </c:strCache>
            </c:strRef>
          </c:tx>
          <c:spPr>
            <a:solidFill>
              <a:schemeClr val="accent6"/>
            </a:solidFill>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8-3482-43DD-957E-15A7A5A9E15D}"/>
                </c:ext>
              </c:extLst>
            </c:dLbl>
            <c:dLbl>
              <c:idx val="2"/>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extLst>
                <c:ext xmlns:c16="http://schemas.microsoft.com/office/drawing/2014/chart" uri="{C3380CC4-5D6E-409C-BE32-E72D297353CC}">
                  <c16:uniqueId val="{0000000E-3482-43DD-957E-15A7A5A9E15D}"/>
                </c:ext>
              </c:extLst>
            </c:dLbl>
            <c:dLbl>
              <c:idx val="4"/>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extLst>
                <c:ext xmlns:c16="http://schemas.microsoft.com/office/drawing/2014/chart" uri="{C3380CC4-5D6E-409C-BE32-E72D297353CC}">
                  <c16:uniqueId val="{0000000F-3482-43DD-957E-15A7A5A9E15D}"/>
                </c:ext>
              </c:extLst>
            </c:dLbl>
            <c:dLbl>
              <c:idx val="5"/>
              <c:delete val="1"/>
              <c:extLst>
                <c:ext xmlns:c15="http://schemas.microsoft.com/office/drawing/2012/chart" uri="{CE6537A1-D6FC-4f65-9D91-7224C49458BB}"/>
                <c:ext xmlns:c16="http://schemas.microsoft.com/office/drawing/2014/chart" uri="{C3380CC4-5D6E-409C-BE32-E72D297353CC}">
                  <c16:uniqueId val="{00000001-25F6-4ED9-8886-964148569B50}"/>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Use and abuse of drugs such as opioids and fentanyl</c:v>
                </c:pt>
                <c:pt idx="1">
                  <c:v>Speeding and unsafe driving</c:v>
                </c:pt>
                <c:pt idx="2">
                  <c:v>The economic impacts of the coronavirus</c:v>
                </c:pt>
                <c:pt idx="3">
                  <c:v>The quality of public education</c:v>
                </c:pt>
                <c:pt idx="4">
                  <c:v>^The amount of taxes people have to pay for city services</c:v>
                </c:pt>
                <c:pt idx="5">
                  <c:v>The amount of truck traffic</c:v>
                </c:pt>
              </c:strCache>
            </c:strRef>
          </c:cat>
          <c:val>
            <c:numRef>
              <c:f>Sheet1!$F$2:$F$7</c:f>
              <c:numCache>
                <c:formatCode>0%</c:formatCode>
                <c:ptCount val="6"/>
                <c:pt idx="0">
                  <c:v>0.13</c:v>
                </c:pt>
                <c:pt idx="1">
                  <c:v>0.01</c:v>
                </c:pt>
                <c:pt idx="2">
                  <c:v>0.06</c:v>
                </c:pt>
                <c:pt idx="3">
                  <c:v>0.1</c:v>
                </c:pt>
                <c:pt idx="4">
                  <c:v>0.05</c:v>
                </c:pt>
                <c:pt idx="5">
                  <c:v>0.03</c:v>
                </c:pt>
              </c:numCache>
            </c:numRef>
          </c:val>
          <c:extLst>
            <c:ext xmlns:c16="http://schemas.microsoft.com/office/drawing/2014/chart" uri="{C3380CC4-5D6E-409C-BE32-E72D297353CC}">
              <c16:uniqueId val="{00000005-3482-43DD-957E-15A7A5A9E15D}"/>
            </c:ext>
          </c:extLst>
        </c:ser>
        <c:dLbls>
          <c:showLegendKey val="0"/>
          <c:showVal val="1"/>
          <c:showCatName val="0"/>
          <c:showSerName val="0"/>
          <c:showPercent val="0"/>
          <c:showBubbleSize val="0"/>
        </c:dLbls>
        <c:gapWidth val="30"/>
        <c:overlap val="100"/>
        <c:axId val="248961216"/>
        <c:axId val="248961608"/>
      </c:barChart>
      <c:catAx>
        <c:axId val="248961216"/>
        <c:scaling>
          <c:orientation val="maxMin"/>
        </c:scaling>
        <c:delete val="0"/>
        <c:axPos val="l"/>
        <c:numFmt formatCode="General" sourceLinked="1"/>
        <c:majorTickMark val="none"/>
        <c:minorTickMark val="none"/>
        <c:tickLblPos val="nextTo"/>
        <c:spPr>
          <a:ln>
            <a:noFill/>
          </a:ln>
        </c:spPr>
        <c:txPr>
          <a:bodyPr/>
          <a:lstStyle/>
          <a:p>
            <a:pPr algn="r">
              <a:lnSpc>
                <a:spcPts val="1600"/>
              </a:lnSpc>
              <a:defRPr sz="1800"/>
            </a:pPr>
            <a:endParaRPr lang="en-US"/>
          </a:p>
        </c:txPr>
        <c:crossAx val="248961608"/>
        <c:crosses val="autoZero"/>
        <c:auto val="1"/>
        <c:lblAlgn val="ctr"/>
        <c:lblOffset val="100"/>
        <c:noMultiLvlLbl val="0"/>
      </c:catAx>
      <c:valAx>
        <c:axId val="248961608"/>
        <c:scaling>
          <c:orientation val="minMax"/>
          <c:max val="1"/>
          <c:min val="0"/>
        </c:scaling>
        <c:delete val="1"/>
        <c:axPos val="b"/>
        <c:numFmt formatCode="0%" sourceLinked="1"/>
        <c:majorTickMark val="out"/>
        <c:minorTickMark val="none"/>
        <c:tickLblPos val="nextTo"/>
        <c:crossAx val="248961216"/>
        <c:crosses val="max"/>
        <c:crossBetween val="between"/>
        <c:majorUnit val="0.2"/>
      </c:valAx>
    </c:plotArea>
    <c:legend>
      <c:legendPos val="t"/>
      <c:layout>
        <c:manualLayout>
          <c:xMode val="edge"/>
          <c:yMode val="edge"/>
          <c:x val="9.9891860093551027E-2"/>
          <c:y val="1.8683865630850529E-2"/>
          <c:w val="0.87193308461195773"/>
          <c:h val="5.4726492586561572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246753930705759"/>
          <c:y val="7.429433761410735E-2"/>
          <c:w val="0.58027021841216642"/>
          <c:h val="0.92570566238589269"/>
        </c:manualLayout>
      </c:layout>
      <c:barChart>
        <c:barDir val="bar"/>
        <c:grouping val="percentStacked"/>
        <c:varyColors val="0"/>
        <c:ser>
          <c:idx val="0"/>
          <c:order val="0"/>
          <c:tx>
            <c:strRef>
              <c:f>Sheet1!$B$1</c:f>
              <c:strCache>
                <c:ptCount val="1"/>
                <c:pt idx="0">
                  <c:v>Very Ser. Conc.</c:v>
                </c:pt>
              </c:strCache>
            </c:strRef>
          </c:tx>
          <c:spPr>
            <a:solidFill>
              <a:schemeClr val="accent4"/>
            </a:solidFill>
            <a:ln>
              <a:noFill/>
            </a:ln>
          </c:spPr>
          <c:invertIfNegative val="0"/>
          <c:dLbls>
            <c:dLbl>
              <c:idx val="0"/>
              <c:layout>
                <c:manualLayout>
                  <c:x val="1.6268723443230481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482-43DD-957E-15A7A5A9E15D}"/>
                </c:ext>
              </c:extLst>
            </c:dLbl>
            <c:spPr>
              <a:noFill/>
              <a:ln>
                <a:noFill/>
              </a:ln>
              <a:effectLst/>
            </c:spPr>
            <c:txPr>
              <a:bodyPr wrap="square" lIns="38100" tIns="19050" rIns="38100" bIns="19050" anchor="ctr">
                <a:spAutoFit/>
              </a:bodyPr>
              <a:lstStyle/>
              <a:p>
                <a:pPr>
                  <a:defRPr sz="18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Sheet1!$A$2:$A$8</c:f>
              <c:strCache>
                <c:ptCount val="7"/>
                <c:pt idx="0">
                  <c:v>Local air quality</c:v>
                </c:pt>
                <c:pt idx="1">
                  <c:v>The lack of afterschool and youth recreational programs</c:v>
                </c:pt>
                <c:pt idx="2">
                  <c:v>Rundown and abandoned buildings</c:v>
                </c:pt>
                <c:pt idx="3">
                  <c:v>Inefficiency in City government</c:v>
                </c:pt>
                <c:pt idx="4">
                  <c:v>The amount of growth and development</c:v>
                </c:pt>
                <c:pt idx="5">
                  <c:v>The number of warehouses and industrial buildings in the city</c:v>
                </c:pt>
                <c:pt idx="6">
                  <c:v>A lack of park space in the city</c:v>
                </c:pt>
              </c:strCache>
            </c:strRef>
          </c:cat>
          <c:val>
            <c:numRef>
              <c:f>Sheet1!$B$2:$B$8</c:f>
              <c:numCache>
                <c:formatCode>0%</c:formatCode>
                <c:ptCount val="7"/>
                <c:pt idx="0">
                  <c:v>0.22</c:v>
                </c:pt>
                <c:pt idx="1">
                  <c:v>0.28000000000000003</c:v>
                </c:pt>
                <c:pt idx="2">
                  <c:v>0.28000000000000003</c:v>
                </c:pt>
                <c:pt idx="3">
                  <c:v>0.22</c:v>
                </c:pt>
                <c:pt idx="4">
                  <c:v>0.16</c:v>
                </c:pt>
                <c:pt idx="5">
                  <c:v>0.15</c:v>
                </c:pt>
                <c:pt idx="6">
                  <c:v>0.17</c:v>
                </c:pt>
              </c:numCache>
            </c:numRef>
          </c:val>
          <c:extLst>
            <c:ext xmlns:c16="http://schemas.microsoft.com/office/drawing/2014/chart" uri="{C3380CC4-5D6E-409C-BE32-E72D297353CC}">
              <c16:uniqueId val="{00000001-3482-43DD-957E-15A7A5A9E15D}"/>
            </c:ext>
          </c:extLst>
        </c:ser>
        <c:ser>
          <c:idx val="1"/>
          <c:order val="1"/>
          <c:tx>
            <c:strRef>
              <c:f>Sheet1!$C$1</c:f>
              <c:strCache>
                <c:ptCount val="1"/>
                <c:pt idx="0">
                  <c:v>Smwt. Ser. Conc.</c:v>
                </c:pt>
              </c:strCache>
            </c:strRef>
          </c:tx>
          <c:spPr>
            <a:solidFill>
              <a:schemeClr val="accent5"/>
            </a:solidFill>
            <a:ln w="9525">
              <a:noFill/>
            </a:ln>
          </c:spPr>
          <c:invertIfNegative val="0"/>
          <c:dLbls>
            <c:spPr>
              <a:noFill/>
              <a:ln>
                <a:noFill/>
              </a:ln>
              <a:effectLst/>
            </c:spPr>
            <c:txPr>
              <a:bodyPr wrap="square" lIns="38100" tIns="19050" rIns="38100" bIns="19050" anchor="ctr">
                <a:spAutoFit/>
              </a:bodyPr>
              <a:lstStyle/>
              <a:p>
                <a:pPr>
                  <a:defRPr sz="1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Sheet1!$A$2:$A$8</c:f>
              <c:strCache>
                <c:ptCount val="7"/>
                <c:pt idx="0">
                  <c:v>Local air quality</c:v>
                </c:pt>
                <c:pt idx="1">
                  <c:v>The lack of afterschool and youth recreational programs</c:v>
                </c:pt>
                <c:pt idx="2">
                  <c:v>Rundown and abandoned buildings</c:v>
                </c:pt>
                <c:pt idx="3">
                  <c:v>Inefficiency in City government</c:v>
                </c:pt>
                <c:pt idx="4">
                  <c:v>The amount of growth and development</c:v>
                </c:pt>
                <c:pt idx="5">
                  <c:v>The number of warehouses and industrial buildings in the city</c:v>
                </c:pt>
                <c:pt idx="6">
                  <c:v>A lack of park space in the city</c:v>
                </c:pt>
              </c:strCache>
            </c:strRef>
          </c:cat>
          <c:val>
            <c:numRef>
              <c:f>Sheet1!$C$2:$C$8</c:f>
              <c:numCache>
                <c:formatCode>0%</c:formatCode>
                <c:ptCount val="7"/>
                <c:pt idx="0">
                  <c:v>0.34</c:v>
                </c:pt>
                <c:pt idx="1">
                  <c:v>0.26</c:v>
                </c:pt>
                <c:pt idx="2">
                  <c:v>0.23</c:v>
                </c:pt>
                <c:pt idx="3">
                  <c:v>0.3</c:v>
                </c:pt>
                <c:pt idx="4">
                  <c:v>0.3</c:v>
                </c:pt>
                <c:pt idx="5">
                  <c:v>0.28000000000000003</c:v>
                </c:pt>
                <c:pt idx="6">
                  <c:v>0.22</c:v>
                </c:pt>
              </c:numCache>
            </c:numRef>
          </c:val>
          <c:extLst>
            <c:ext xmlns:c16="http://schemas.microsoft.com/office/drawing/2014/chart" uri="{C3380CC4-5D6E-409C-BE32-E72D297353CC}">
              <c16:uniqueId val="{00000002-3482-43DD-957E-15A7A5A9E15D}"/>
            </c:ext>
          </c:extLst>
        </c:ser>
        <c:ser>
          <c:idx val="2"/>
          <c:order val="2"/>
          <c:tx>
            <c:strRef>
              <c:f>Sheet1!$D$1</c:f>
              <c:strCache>
                <c:ptCount val="1"/>
                <c:pt idx="0">
                  <c:v>Not Too Ser. Conc.</c:v>
                </c:pt>
              </c:strCache>
            </c:strRef>
          </c:tx>
          <c:spPr>
            <a:solidFill>
              <a:schemeClr val="accent2"/>
            </a:solidFill>
            <a:ln>
              <a:noFill/>
            </a:ln>
          </c:spPr>
          <c:invertIfNegative val="0"/>
          <c:dLbls>
            <c:spPr>
              <a:noFill/>
              <a:ln>
                <a:noFill/>
              </a:ln>
              <a:effectLst/>
            </c:spPr>
            <c:txPr>
              <a:bodyPr wrap="square" lIns="38100" tIns="19050" rIns="38100" bIns="19050" anchor="ctr">
                <a:spAutoFit/>
              </a:bodyPr>
              <a:lstStyle/>
              <a:p>
                <a:pPr>
                  <a:defRPr sz="1800">
                    <a:solidFill>
                      <a:schemeClr val="accent3"/>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Sheet1!$A$2:$A$8</c:f>
              <c:strCache>
                <c:ptCount val="7"/>
                <c:pt idx="0">
                  <c:v>Local air quality</c:v>
                </c:pt>
                <c:pt idx="1">
                  <c:v>The lack of afterschool and youth recreational programs</c:v>
                </c:pt>
                <c:pt idx="2">
                  <c:v>Rundown and abandoned buildings</c:v>
                </c:pt>
                <c:pt idx="3">
                  <c:v>Inefficiency in City government</c:v>
                </c:pt>
                <c:pt idx="4">
                  <c:v>The amount of growth and development</c:v>
                </c:pt>
                <c:pt idx="5">
                  <c:v>The number of warehouses and industrial buildings in the city</c:v>
                </c:pt>
                <c:pt idx="6">
                  <c:v>A lack of park space in the city</c:v>
                </c:pt>
              </c:strCache>
            </c:strRef>
          </c:cat>
          <c:val>
            <c:numRef>
              <c:f>Sheet1!$D$2:$D$8</c:f>
              <c:numCache>
                <c:formatCode>0%</c:formatCode>
                <c:ptCount val="7"/>
                <c:pt idx="0">
                  <c:v>0.3</c:v>
                </c:pt>
                <c:pt idx="1">
                  <c:v>0.19</c:v>
                </c:pt>
                <c:pt idx="2">
                  <c:v>0.31</c:v>
                </c:pt>
                <c:pt idx="3">
                  <c:v>0.24</c:v>
                </c:pt>
                <c:pt idx="4">
                  <c:v>0.28999999999999998</c:v>
                </c:pt>
                <c:pt idx="5">
                  <c:v>0.34</c:v>
                </c:pt>
                <c:pt idx="6">
                  <c:v>0.33</c:v>
                </c:pt>
              </c:numCache>
            </c:numRef>
          </c:val>
          <c:extLst>
            <c:ext xmlns:c16="http://schemas.microsoft.com/office/drawing/2014/chart" uri="{C3380CC4-5D6E-409C-BE32-E72D297353CC}">
              <c16:uniqueId val="{00000003-3482-43DD-957E-15A7A5A9E15D}"/>
            </c:ext>
          </c:extLst>
        </c:ser>
        <c:ser>
          <c:idx val="3"/>
          <c:order val="3"/>
          <c:tx>
            <c:strRef>
              <c:f>Sheet1!$E$1</c:f>
              <c:strCache>
                <c:ptCount val="1"/>
                <c:pt idx="0">
                  <c:v>Not at All Ser. Conc.</c:v>
                </c:pt>
              </c:strCache>
            </c:strRef>
          </c:tx>
          <c:spPr>
            <a:solidFill>
              <a:schemeClr val="accent1"/>
            </a:solidFill>
            <a:ln>
              <a:noFill/>
            </a:ln>
          </c:spPr>
          <c:invertIfNegative val="0"/>
          <c:dLbls>
            <c:spPr>
              <a:noFill/>
              <a:ln>
                <a:noFill/>
              </a:ln>
              <a:effectLst/>
            </c:spPr>
            <c:txPr>
              <a:bodyPr wrap="square" lIns="38100" tIns="19050" rIns="38100" bIns="19050" anchor="ctr">
                <a:spAutoFit/>
              </a:bodyPr>
              <a:lstStyle/>
              <a:p>
                <a:pPr>
                  <a:defRPr>
                    <a:solidFill>
                      <a:schemeClr val="accent3"/>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Sheet1!$A$2:$A$8</c:f>
              <c:strCache>
                <c:ptCount val="7"/>
                <c:pt idx="0">
                  <c:v>Local air quality</c:v>
                </c:pt>
                <c:pt idx="1">
                  <c:v>The lack of afterschool and youth recreational programs</c:v>
                </c:pt>
                <c:pt idx="2">
                  <c:v>Rundown and abandoned buildings</c:v>
                </c:pt>
                <c:pt idx="3">
                  <c:v>Inefficiency in City government</c:v>
                </c:pt>
                <c:pt idx="4">
                  <c:v>The amount of growth and development</c:v>
                </c:pt>
                <c:pt idx="5">
                  <c:v>The number of warehouses and industrial buildings in the city</c:v>
                </c:pt>
                <c:pt idx="6">
                  <c:v>A lack of park space in the city</c:v>
                </c:pt>
              </c:strCache>
            </c:strRef>
          </c:cat>
          <c:val>
            <c:numRef>
              <c:f>Sheet1!$E$2:$E$8</c:f>
              <c:numCache>
                <c:formatCode>0%</c:formatCode>
                <c:ptCount val="7"/>
                <c:pt idx="0">
                  <c:v>0.11</c:v>
                </c:pt>
                <c:pt idx="1">
                  <c:v>0.13</c:v>
                </c:pt>
                <c:pt idx="2">
                  <c:v>0.15</c:v>
                </c:pt>
                <c:pt idx="3">
                  <c:v>0.11</c:v>
                </c:pt>
                <c:pt idx="4">
                  <c:v>0.18</c:v>
                </c:pt>
                <c:pt idx="5">
                  <c:v>0.19</c:v>
                </c:pt>
                <c:pt idx="6">
                  <c:v>0.27</c:v>
                </c:pt>
              </c:numCache>
            </c:numRef>
          </c:val>
          <c:extLst>
            <c:ext xmlns:c16="http://schemas.microsoft.com/office/drawing/2014/chart" uri="{C3380CC4-5D6E-409C-BE32-E72D297353CC}">
              <c16:uniqueId val="{00000004-3482-43DD-957E-15A7A5A9E15D}"/>
            </c:ext>
          </c:extLst>
        </c:ser>
        <c:ser>
          <c:idx val="4"/>
          <c:order val="4"/>
          <c:tx>
            <c:strRef>
              <c:f>Sheet1!$F$1</c:f>
              <c:strCache>
                <c:ptCount val="1"/>
                <c:pt idx="0">
                  <c:v>Don't Know</c:v>
                </c:pt>
              </c:strCache>
            </c:strRef>
          </c:tx>
          <c:spPr>
            <a:solidFill>
              <a:schemeClr val="accent6"/>
            </a:solidFill>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9-3482-43DD-957E-15A7A5A9E15D}"/>
                </c:ext>
              </c:extLst>
            </c:dLbl>
            <c:dLbl>
              <c:idx val="2"/>
              <c:delete val="1"/>
              <c:extLst>
                <c:ext xmlns:c15="http://schemas.microsoft.com/office/drawing/2012/chart" uri="{CE6537A1-D6FC-4f65-9D91-7224C49458BB}"/>
                <c:ext xmlns:c16="http://schemas.microsoft.com/office/drawing/2014/chart" uri="{C3380CC4-5D6E-409C-BE32-E72D297353CC}">
                  <c16:uniqueId val="{0000000E-3482-43DD-957E-15A7A5A9E15D}"/>
                </c:ext>
              </c:extLst>
            </c:dLbl>
            <c:dLbl>
              <c:idx val="4"/>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extLst>
                <c:ext xmlns:c16="http://schemas.microsoft.com/office/drawing/2014/chart" uri="{C3380CC4-5D6E-409C-BE32-E72D297353CC}">
                  <c16:uniqueId val="{0000000F-3482-43DD-957E-15A7A5A9E15D}"/>
                </c:ext>
              </c:extLst>
            </c:dLbl>
            <c:dLbl>
              <c:idx val="5"/>
              <c:delete val="1"/>
              <c:extLst>
                <c:ext xmlns:c15="http://schemas.microsoft.com/office/drawing/2012/chart" uri="{CE6537A1-D6FC-4f65-9D91-7224C49458BB}"/>
                <c:ext xmlns:c16="http://schemas.microsoft.com/office/drawing/2014/chart" uri="{C3380CC4-5D6E-409C-BE32-E72D297353CC}">
                  <c16:uniqueId val="{00000001-25F6-4ED9-8886-964148569B50}"/>
                </c:ext>
              </c:extLst>
            </c:dLbl>
            <c:dLbl>
              <c:idx val="6"/>
              <c:delete val="1"/>
              <c:extLst>
                <c:ext xmlns:c15="http://schemas.microsoft.com/office/drawing/2012/chart" uri="{CE6537A1-D6FC-4f65-9D91-7224C49458BB}"/>
                <c:ext xmlns:c16="http://schemas.microsoft.com/office/drawing/2014/chart" uri="{C3380CC4-5D6E-409C-BE32-E72D297353CC}">
                  <c16:uniqueId val="{00000001-2DC2-4832-9071-65D0A61AF04E}"/>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Sheet1!$A$2:$A$8</c:f>
              <c:strCache>
                <c:ptCount val="7"/>
                <c:pt idx="0">
                  <c:v>Local air quality</c:v>
                </c:pt>
                <c:pt idx="1">
                  <c:v>The lack of afterschool and youth recreational programs</c:v>
                </c:pt>
                <c:pt idx="2">
                  <c:v>Rundown and abandoned buildings</c:v>
                </c:pt>
                <c:pt idx="3">
                  <c:v>Inefficiency in City government</c:v>
                </c:pt>
                <c:pt idx="4">
                  <c:v>The amount of growth and development</c:v>
                </c:pt>
                <c:pt idx="5">
                  <c:v>The number of warehouses and industrial buildings in the city</c:v>
                </c:pt>
                <c:pt idx="6">
                  <c:v>A lack of park space in the city</c:v>
                </c:pt>
              </c:strCache>
            </c:strRef>
          </c:cat>
          <c:val>
            <c:numRef>
              <c:f>Sheet1!$F$2:$F$8</c:f>
              <c:numCache>
                <c:formatCode>0%</c:formatCode>
                <c:ptCount val="7"/>
                <c:pt idx="0">
                  <c:v>0.03</c:v>
                </c:pt>
                <c:pt idx="1">
                  <c:v>0.14000000000000001</c:v>
                </c:pt>
                <c:pt idx="2">
                  <c:v>0.03</c:v>
                </c:pt>
                <c:pt idx="3">
                  <c:v>0.13</c:v>
                </c:pt>
                <c:pt idx="4">
                  <c:v>0.06</c:v>
                </c:pt>
                <c:pt idx="5">
                  <c:v>0.04</c:v>
                </c:pt>
                <c:pt idx="6">
                  <c:v>0.01</c:v>
                </c:pt>
              </c:numCache>
            </c:numRef>
          </c:val>
          <c:extLst>
            <c:ext xmlns:c16="http://schemas.microsoft.com/office/drawing/2014/chart" uri="{C3380CC4-5D6E-409C-BE32-E72D297353CC}">
              <c16:uniqueId val="{00000005-3482-43DD-957E-15A7A5A9E15D}"/>
            </c:ext>
          </c:extLst>
        </c:ser>
        <c:dLbls>
          <c:showLegendKey val="0"/>
          <c:showVal val="1"/>
          <c:showCatName val="0"/>
          <c:showSerName val="0"/>
          <c:showPercent val="0"/>
          <c:showBubbleSize val="0"/>
        </c:dLbls>
        <c:gapWidth val="30"/>
        <c:overlap val="100"/>
        <c:axId val="248961216"/>
        <c:axId val="248961608"/>
      </c:barChart>
      <c:catAx>
        <c:axId val="248961216"/>
        <c:scaling>
          <c:orientation val="maxMin"/>
        </c:scaling>
        <c:delete val="0"/>
        <c:axPos val="l"/>
        <c:numFmt formatCode="General" sourceLinked="1"/>
        <c:majorTickMark val="none"/>
        <c:minorTickMark val="none"/>
        <c:tickLblPos val="nextTo"/>
        <c:spPr>
          <a:ln>
            <a:noFill/>
          </a:ln>
        </c:spPr>
        <c:txPr>
          <a:bodyPr/>
          <a:lstStyle/>
          <a:p>
            <a:pPr algn="r">
              <a:lnSpc>
                <a:spcPts val="1600"/>
              </a:lnSpc>
              <a:defRPr sz="1800"/>
            </a:pPr>
            <a:endParaRPr lang="en-US"/>
          </a:p>
        </c:txPr>
        <c:crossAx val="248961608"/>
        <c:crosses val="autoZero"/>
        <c:auto val="1"/>
        <c:lblAlgn val="ctr"/>
        <c:lblOffset val="100"/>
        <c:noMultiLvlLbl val="0"/>
      </c:catAx>
      <c:valAx>
        <c:axId val="248961608"/>
        <c:scaling>
          <c:orientation val="minMax"/>
          <c:max val="1"/>
          <c:min val="0"/>
        </c:scaling>
        <c:delete val="1"/>
        <c:axPos val="b"/>
        <c:numFmt formatCode="0%" sourceLinked="1"/>
        <c:majorTickMark val="out"/>
        <c:minorTickMark val="none"/>
        <c:tickLblPos val="nextTo"/>
        <c:crossAx val="248961216"/>
        <c:crosses val="max"/>
        <c:crossBetween val="between"/>
        <c:majorUnit val="0.2"/>
      </c:valAx>
    </c:plotArea>
    <c:legend>
      <c:legendPos val="t"/>
      <c:layout>
        <c:manualLayout>
          <c:xMode val="edge"/>
          <c:yMode val="edge"/>
          <c:x val="9.9891860093551027E-2"/>
          <c:y val="1.6014741969300455E-2"/>
          <c:w val="0.87193308461195773"/>
          <c:h val="5.4726492586561572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203744941480947"/>
          <c:y val="4.075062454584151E-2"/>
          <c:w val="0.48536924460110387"/>
          <c:h val="0.87934623619443331"/>
        </c:manualLayout>
      </c:layout>
      <c:barChart>
        <c:barDir val="bar"/>
        <c:grouping val="clustered"/>
        <c:varyColors val="0"/>
        <c:ser>
          <c:idx val="0"/>
          <c:order val="0"/>
          <c:tx>
            <c:strRef>
              <c:f>Sheet1!$B$1</c:f>
              <c:strCache>
                <c:ptCount val="1"/>
                <c:pt idx="0">
                  <c:v>Column1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CF41-48DC-931F-5E05592E2C5C}"/>
              </c:ext>
            </c:extLst>
          </c:dPt>
          <c:dPt>
            <c:idx val="2"/>
            <c:invertIfNegative val="0"/>
            <c:bubble3D val="0"/>
            <c:spPr>
              <a:solidFill>
                <a:schemeClr val="bg2"/>
              </a:solidFill>
              <a:ln>
                <a:noFill/>
              </a:ln>
              <a:effectLst/>
            </c:spPr>
            <c:extLst>
              <c:ext xmlns:c16="http://schemas.microsoft.com/office/drawing/2014/chart" uri="{C3380CC4-5D6E-409C-BE32-E72D297353CC}">
                <c16:uniqueId val="{00000003-CF41-48DC-931F-5E05592E2C5C}"/>
              </c:ext>
            </c:extLst>
          </c:dPt>
          <c:dPt>
            <c:idx val="4"/>
            <c:invertIfNegative val="0"/>
            <c:bubble3D val="0"/>
            <c:spPr>
              <a:solidFill>
                <a:schemeClr val="accent4"/>
              </a:solidFill>
              <a:ln>
                <a:noFill/>
              </a:ln>
              <a:effectLst/>
            </c:spPr>
            <c:extLst>
              <c:ext xmlns:c16="http://schemas.microsoft.com/office/drawing/2014/chart" uri="{C3380CC4-5D6E-409C-BE32-E72D297353CC}">
                <c16:uniqueId val="{00000007-CF41-48DC-931F-5E05592E2C5C}"/>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7-D8E6-4F46-9F25-CB18724695D6}"/>
              </c:ext>
            </c:extLst>
          </c:dPt>
          <c:dPt>
            <c:idx val="8"/>
            <c:invertIfNegative val="0"/>
            <c:bubble3D val="0"/>
            <c:spPr>
              <a:solidFill>
                <a:schemeClr val="accent6"/>
              </a:solidFill>
              <a:ln>
                <a:noFill/>
              </a:ln>
              <a:effectLst/>
            </c:spPr>
            <c:extLst>
              <c:ext xmlns:c16="http://schemas.microsoft.com/office/drawing/2014/chart" uri="{C3380CC4-5D6E-409C-BE32-E72D297353CC}">
                <c16:uniqueId val="{00000009-CF41-48DC-931F-5E05592E2C5C}"/>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Excellent</c:v>
                </c:pt>
                <c:pt idx="1">
                  <c:v>Good</c:v>
                </c:pt>
                <c:pt idx="2">
                  <c:v>Just fair</c:v>
                </c:pt>
                <c:pt idx="4">
                  <c:v>Poor</c:v>
                </c:pt>
                <c:pt idx="5">
                  <c:v>Don't Know</c:v>
                </c:pt>
              </c:strCache>
            </c:strRef>
          </c:cat>
          <c:val>
            <c:numRef>
              <c:f>Sheet1!$B$2:$B$7</c:f>
              <c:numCache>
                <c:formatCode>0%</c:formatCode>
                <c:ptCount val="6"/>
                <c:pt idx="0">
                  <c:v>0.09</c:v>
                </c:pt>
                <c:pt idx="1">
                  <c:v>0.49</c:v>
                </c:pt>
                <c:pt idx="2">
                  <c:v>0.28000000000000003</c:v>
                </c:pt>
                <c:pt idx="4">
                  <c:v>7.0000000000000007E-2</c:v>
                </c:pt>
                <c:pt idx="5">
                  <c:v>0.08</c:v>
                </c:pt>
              </c:numCache>
            </c:numRef>
          </c:val>
          <c:extLst>
            <c:ext xmlns:c16="http://schemas.microsoft.com/office/drawing/2014/chart" uri="{C3380CC4-5D6E-409C-BE32-E72D297353CC}">
              <c16:uniqueId val="{0000000A-CF41-48DC-931F-5E05592E2C5C}"/>
            </c:ext>
          </c:extLst>
        </c:ser>
        <c:dLbls>
          <c:showLegendKey val="0"/>
          <c:showVal val="0"/>
          <c:showCatName val="0"/>
          <c:showSerName val="0"/>
          <c:showPercent val="0"/>
          <c:showBubbleSize val="0"/>
        </c:dLbls>
        <c:gapWidth val="31"/>
        <c:axId val="249318424"/>
        <c:axId val="249318816"/>
      </c:barChart>
      <c:catAx>
        <c:axId val="249318424"/>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249318816"/>
        <c:crosses val="autoZero"/>
        <c:auto val="1"/>
        <c:lblAlgn val="ctr"/>
        <c:lblOffset val="100"/>
        <c:noMultiLvlLbl val="0"/>
      </c:catAx>
      <c:valAx>
        <c:axId val="249318816"/>
        <c:scaling>
          <c:orientation val="minMax"/>
          <c:max val="0.75000000000000011"/>
        </c:scaling>
        <c:delete val="1"/>
        <c:axPos val="b"/>
        <c:numFmt formatCode="0%" sourceLinked="0"/>
        <c:majorTickMark val="out"/>
        <c:minorTickMark val="none"/>
        <c:tickLblPos val="nextTo"/>
        <c:crossAx val="249318424"/>
        <c:crosses val="max"/>
        <c:crossBetween val="between"/>
        <c:majorUnit val="0.15000000000000002"/>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COVER W TAGLINE">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4A90B8B0-5A62-4859-8D8C-484B9B2D878C}"/>
              </a:ext>
            </a:extLst>
          </p:cNvPr>
          <p:cNvSpPr txBox="1"/>
          <p:nvPr/>
        </p:nvSpPr>
        <p:spPr>
          <a:xfrm>
            <a:off x="3464" y="3544530"/>
            <a:ext cx="9145732" cy="1261884"/>
          </a:xfrm>
          <a:prstGeom prst="rect">
            <a:avLst/>
          </a:prstGeom>
          <a:noFill/>
        </p:spPr>
        <p:txBody>
          <a:bodyPr wrap="square" rtlCol="0" anchor="ctr">
            <a:spAutoFit/>
          </a:bodyPr>
          <a:lstStyle/>
          <a:p>
            <a:pPr algn="ctr"/>
            <a:r>
              <a:rPr lang="en-US" sz="3800" b="1" dirty="0">
                <a:latin typeface="+mj-lt"/>
              </a:rPr>
              <a:t>City of Ontario </a:t>
            </a:r>
            <a:br>
              <a:rPr lang="en-US" sz="3800" b="1" dirty="0">
                <a:latin typeface="+mj-lt"/>
              </a:rPr>
            </a:br>
            <a:r>
              <a:rPr lang="en-US" sz="3800" b="1" dirty="0">
                <a:latin typeface="+mj-lt"/>
              </a:rPr>
              <a:t>2021 Resident Satisfaction Survey</a:t>
            </a:r>
          </a:p>
        </p:txBody>
      </p:sp>
      <p:sp>
        <p:nvSpPr>
          <p:cNvPr id="15" name="TextBox 14">
            <a:extLst>
              <a:ext uri="{FF2B5EF4-FFF2-40B4-BE49-F238E27FC236}">
                <a16:creationId xmlns:a16="http://schemas.microsoft.com/office/drawing/2014/main" id="{593C35A6-9E11-45EA-B2B9-C0D432274EFF}"/>
              </a:ext>
            </a:extLst>
          </p:cNvPr>
          <p:cNvSpPr txBox="1"/>
          <p:nvPr/>
        </p:nvSpPr>
        <p:spPr>
          <a:xfrm>
            <a:off x="7916141" y="6413013"/>
            <a:ext cx="1233055" cy="253916"/>
          </a:xfrm>
          <a:prstGeom prst="rect">
            <a:avLst/>
          </a:prstGeom>
          <a:noFill/>
        </p:spPr>
        <p:txBody>
          <a:bodyPr wrap="square" rtlCol="0">
            <a:spAutoFit/>
          </a:bodyPr>
          <a:lstStyle/>
          <a:p>
            <a:pPr algn="r"/>
            <a:r>
              <a:rPr lang="en-US" sz="1050" dirty="0"/>
              <a:t>320-951</a:t>
            </a:r>
          </a:p>
        </p:txBody>
      </p:sp>
      <p:pic>
        <p:nvPicPr>
          <p:cNvPr id="22" name="Picture 21" descr="A close up of a sign&#10;&#10;Description generated with very high confidence">
            <a:extLst>
              <a:ext uri="{FF2B5EF4-FFF2-40B4-BE49-F238E27FC236}">
                <a16:creationId xmlns:a16="http://schemas.microsoft.com/office/drawing/2014/main" id="{1EFE3BA6-3906-4745-A858-343B317D19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2096" y="5133429"/>
            <a:ext cx="3878073" cy="1403394"/>
          </a:xfrm>
          <a:prstGeom prst="rect">
            <a:avLst/>
          </a:prstGeom>
        </p:spPr>
      </p:pic>
      <p:grpSp>
        <p:nvGrpSpPr>
          <p:cNvPr id="21" name="Group 20">
            <a:extLst>
              <a:ext uri="{FF2B5EF4-FFF2-40B4-BE49-F238E27FC236}">
                <a16:creationId xmlns:a16="http://schemas.microsoft.com/office/drawing/2014/main" id="{2E3B3D6C-45A9-4D4E-A485-F6ADC046D933}"/>
              </a:ext>
            </a:extLst>
          </p:cNvPr>
          <p:cNvGrpSpPr/>
          <p:nvPr/>
        </p:nvGrpSpPr>
        <p:grpSpPr>
          <a:xfrm>
            <a:off x="0" y="1400"/>
            <a:ext cx="9144000" cy="1838130"/>
            <a:chOff x="0" y="-28511"/>
            <a:chExt cx="9144000" cy="1838130"/>
          </a:xfrm>
        </p:grpSpPr>
        <p:sp>
          <p:nvSpPr>
            <p:cNvPr id="27" name="Isosceles Triangle 26">
              <a:extLst>
                <a:ext uri="{FF2B5EF4-FFF2-40B4-BE49-F238E27FC236}">
                  <a16:creationId xmlns:a16="http://schemas.microsoft.com/office/drawing/2014/main" id="{8BA29889-47ED-488F-8C56-F999F2B68043}"/>
                </a:ext>
              </a:extLst>
            </p:cNvPr>
            <p:cNvSpPr/>
            <p:nvPr/>
          </p:nvSpPr>
          <p:spPr>
            <a:xfrm flipV="1">
              <a:off x="1258920" y="1181106"/>
              <a:ext cx="1754155" cy="625151"/>
            </a:xfrm>
            <a:prstGeom prst="triangle">
              <a:avLst/>
            </a:prstGeom>
            <a:solidFill>
              <a:srgbClr val="618C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C16E38D1-6F40-4BB7-AEEE-8BFB68CDF5E3}"/>
                </a:ext>
              </a:extLst>
            </p:cNvPr>
            <p:cNvSpPr/>
            <p:nvPr/>
          </p:nvSpPr>
          <p:spPr>
            <a:xfrm>
              <a:off x="0" y="274734"/>
              <a:ext cx="4338735" cy="12223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6A80D267-0890-4128-AAEB-834730693A62}"/>
                </a:ext>
              </a:extLst>
            </p:cNvPr>
            <p:cNvSpPr/>
            <p:nvPr/>
          </p:nvSpPr>
          <p:spPr>
            <a:xfrm rot="3156271">
              <a:off x="3695635" y="-1350417"/>
              <a:ext cx="1105335" cy="4472613"/>
            </a:xfrm>
            <a:custGeom>
              <a:avLst/>
              <a:gdLst>
                <a:gd name="connsiteX0" fmla="*/ 0 w 1105335"/>
                <a:gd name="connsiteY0" fmla="*/ 1445954 h 4472613"/>
                <a:gd name="connsiteX1" fmla="*/ 1105335 w 1105335"/>
                <a:gd name="connsiteY1" fmla="*/ 0 h 4472613"/>
                <a:gd name="connsiteX2" fmla="*/ 1105335 w 1105335"/>
                <a:gd name="connsiteY2" fmla="*/ 3026659 h 4472613"/>
                <a:gd name="connsiteX3" fmla="*/ 0 w 1105335"/>
                <a:gd name="connsiteY3" fmla="*/ 4472613 h 4472613"/>
                <a:gd name="connsiteX4" fmla="*/ 0 w 1105335"/>
                <a:gd name="connsiteY4" fmla="*/ 1445954 h 44726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5335" h="4472613">
                  <a:moveTo>
                    <a:pt x="0" y="1445954"/>
                  </a:moveTo>
                  <a:lnTo>
                    <a:pt x="1105335" y="0"/>
                  </a:lnTo>
                  <a:lnTo>
                    <a:pt x="1105335" y="3026659"/>
                  </a:lnTo>
                  <a:lnTo>
                    <a:pt x="0" y="4472613"/>
                  </a:lnTo>
                  <a:lnTo>
                    <a:pt x="0" y="1445954"/>
                  </a:lnTo>
                  <a:close/>
                </a:path>
              </a:pathLst>
            </a:custGeom>
            <a:solidFill>
              <a:srgbClr val="FDCA0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Freeform: Shape 29">
              <a:extLst>
                <a:ext uri="{FF2B5EF4-FFF2-40B4-BE49-F238E27FC236}">
                  <a16:creationId xmlns:a16="http://schemas.microsoft.com/office/drawing/2014/main" id="{286BDA1B-E52E-4C6D-A782-01F96CEB3CA8}"/>
                </a:ext>
              </a:extLst>
            </p:cNvPr>
            <p:cNvSpPr/>
            <p:nvPr/>
          </p:nvSpPr>
          <p:spPr>
            <a:xfrm>
              <a:off x="4039986" y="-28511"/>
              <a:ext cx="5104014" cy="1838130"/>
            </a:xfrm>
            <a:custGeom>
              <a:avLst/>
              <a:gdLst>
                <a:gd name="connsiteX0" fmla="*/ 2404567 w 5104014"/>
                <a:gd name="connsiteY0" fmla="*/ 0 h 1838130"/>
                <a:gd name="connsiteX1" fmla="*/ 5104014 w 5104014"/>
                <a:gd name="connsiteY1" fmla="*/ 0 h 1838130"/>
                <a:gd name="connsiteX2" fmla="*/ 5104014 w 5104014"/>
                <a:gd name="connsiteY2" fmla="*/ 1838130 h 1838130"/>
                <a:gd name="connsiteX3" fmla="*/ 0 w 5104014"/>
                <a:gd name="connsiteY3" fmla="*/ 1838130 h 1838130"/>
                <a:gd name="connsiteX4" fmla="*/ 2404567 w 5104014"/>
                <a:gd name="connsiteY4" fmla="*/ 0 h 18381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04014" h="1838130">
                  <a:moveTo>
                    <a:pt x="2404567" y="0"/>
                  </a:moveTo>
                  <a:lnTo>
                    <a:pt x="5104014" y="0"/>
                  </a:lnTo>
                  <a:lnTo>
                    <a:pt x="5104014" y="1838130"/>
                  </a:lnTo>
                  <a:lnTo>
                    <a:pt x="0" y="1838130"/>
                  </a:lnTo>
                  <a:lnTo>
                    <a:pt x="2404567"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6" name="Group 15">
            <a:extLst>
              <a:ext uri="{FF2B5EF4-FFF2-40B4-BE49-F238E27FC236}">
                <a16:creationId xmlns:a16="http://schemas.microsoft.com/office/drawing/2014/main" id="{7D12EB22-A5C1-4824-A9EF-8CEFD1DAAD16}"/>
              </a:ext>
            </a:extLst>
          </p:cNvPr>
          <p:cNvGrpSpPr/>
          <p:nvPr/>
        </p:nvGrpSpPr>
        <p:grpSpPr>
          <a:xfrm flipV="1">
            <a:off x="0" y="6657975"/>
            <a:ext cx="9144000" cy="200025"/>
            <a:chOff x="0" y="0"/>
            <a:chExt cx="12192000" cy="266700"/>
          </a:xfrm>
        </p:grpSpPr>
        <p:sp>
          <p:nvSpPr>
            <p:cNvPr id="17" name="Rectangle 16">
              <a:extLst>
                <a:ext uri="{FF2B5EF4-FFF2-40B4-BE49-F238E27FC236}">
                  <a16:creationId xmlns:a16="http://schemas.microsoft.com/office/drawing/2014/main" id="{70EA23C7-C27C-472B-83D9-667F8DCD38D9}"/>
                </a:ext>
              </a:extLst>
            </p:cNvPr>
            <p:cNvSpPr/>
            <p:nvPr/>
          </p:nvSpPr>
          <p:spPr>
            <a:xfrm>
              <a:off x="0" y="76201"/>
              <a:ext cx="12192000" cy="190499"/>
            </a:xfrm>
            <a:prstGeom prst="rect">
              <a:avLst/>
            </a:prstGeom>
            <a:solidFill>
              <a:srgbClr val="FCCA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18" name="Rectangle 17">
              <a:extLst>
                <a:ext uri="{FF2B5EF4-FFF2-40B4-BE49-F238E27FC236}">
                  <a16:creationId xmlns:a16="http://schemas.microsoft.com/office/drawing/2014/main" id="{F6617CCD-D31A-43AC-98FA-4075448BF937}"/>
                </a:ext>
              </a:extLst>
            </p:cNvPr>
            <p:cNvSpPr/>
            <p:nvPr/>
          </p:nvSpPr>
          <p:spPr>
            <a:xfrm>
              <a:off x="0" y="0"/>
              <a:ext cx="12192000" cy="190500"/>
            </a:xfrm>
            <a:prstGeom prst="rect">
              <a:avLst/>
            </a:prstGeom>
            <a:solidFill>
              <a:srgbClr val="1B3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grpSp>
      <p:pic>
        <p:nvPicPr>
          <p:cNvPr id="19" name="Picture 2" descr="Home">
            <a:extLst>
              <a:ext uri="{FF2B5EF4-FFF2-40B4-BE49-F238E27FC236}">
                <a16:creationId xmlns:a16="http://schemas.microsoft.com/office/drawing/2014/main" id="{45CBF1D0-40CD-4FF5-BB19-FC790099397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77000" y="1795068"/>
            <a:ext cx="1990001" cy="1438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6939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HAR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24159-7CCA-4FCE-B757-6FB92428A138}"/>
              </a:ext>
            </a:extLst>
          </p:cNvPr>
          <p:cNvSpPr>
            <a:spLocks noGrp="1"/>
          </p:cNvSpPr>
          <p:nvPr>
            <p:ph type="title"/>
          </p:nvPr>
        </p:nvSpPr>
        <p:spPr>
          <a:xfrm>
            <a:off x="0" y="210155"/>
            <a:ext cx="9144000" cy="1118329"/>
          </a:xfrm>
          <a:prstGeom prst="rect">
            <a:avLst/>
          </a:prstGeom>
        </p:spPr>
        <p:txBody>
          <a:bodyPr vert="horz" lIns="91440" tIns="45720" rIns="91440" bIns="45720" rtlCol="0" anchor="t">
            <a:normAutofit/>
          </a:bodyPr>
          <a:lstStyle>
            <a:lvl1pPr>
              <a:defRPr lang="en-US" sz="2900" dirty="0"/>
            </a:lvl1pPr>
          </a:lstStyle>
          <a:p>
            <a:pPr lvl="0">
              <a:lnSpc>
                <a:spcPts val="3000"/>
              </a:lnSpc>
            </a:pPr>
            <a:r>
              <a:rPr lang="en-US"/>
              <a:t>Click to edit Master title style</a:t>
            </a:r>
            <a:endParaRPr lang="en-US" dirty="0"/>
          </a:p>
        </p:txBody>
      </p:sp>
      <p:sp>
        <p:nvSpPr>
          <p:cNvPr id="9" name="Text Placeholder 8">
            <a:extLst>
              <a:ext uri="{FF2B5EF4-FFF2-40B4-BE49-F238E27FC236}">
                <a16:creationId xmlns:a16="http://schemas.microsoft.com/office/drawing/2014/main" id="{83C26223-B34F-4C65-B65A-AA734C8FC68B}"/>
              </a:ext>
            </a:extLst>
          </p:cNvPr>
          <p:cNvSpPr>
            <a:spLocks noGrp="1"/>
          </p:cNvSpPr>
          <p:nvPr>
            <p:ph type="body" sz="quarter" idx="10"/>
          </p:nvPr>
        </p:nvSpPr>
        <p:spPr>
          <a:xfrm>
            <a:off x="818135" y="6156961"/>
            <a:ext cx="8310625" cy="490883"/>
          </a:xfrm>
          <a:prstGeom prst="rect">
            <a:avLst/>
          </a:prstGeom>
        </p:spPr>
        <p:txBody>
          <a:bodyPr anchor="b">
            <a:noAutofit/>
          </a:bodyPr>
          <a:lstStyle>
            <a:lvl1pPr marL="0" indent="0">
              <a:buNone/>
              <a:defRPr sz="1000" i="1"/>
            </a:lvl1pPr>
            <a:lvl2pPr>
              <a:defRPr sz="900"/>
            </a:lvl2pPr>
            <a:lvl3pPr>
              <a:defRPr sz="900"/>
            </a:lvl3pPr>
            <a:lvl4pPr>
              <a:defRPr sz="900"/>
            </a:lvl4pPr>
            <a:lvl5pPr>
              <a:defRPr sz="900"/>
            </a:lvl5pPr>
          </a:lstStyle>
          <a:p>
            <a:pPr lvl="0"/>
            <a:r>
              <a:rPr lang="en-US"/>
              <a:t>Click to edit Master text styles</a:t>
            </a:r>
          </a:p>
        </p:txBody>
      </p:sp>
    </p:spTree>
    <p:extLst>
      <p:ext uri="{BB962C8B-B14F-4D97-AF65-F5344CB8AC3E}">
        <p14:creationId xmlns:p14="http://schemas.microsoft.com/office/powerpoint/2010/main" val="908412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BULLE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24159-7CCA-4FCE-B757-6FB92428A138}"/>
              </a:ext>
            </a:extLst>
          </p:cNvPr>
          <p:cNvSpPr>
            <a:spLocks noGrp="1"/>
          </p:cNvSpPr>
          <p:nvPr>
            <p:ph type="title"/>
          </p:nvPr>
        </p:nvSpPr>
        <p:spPr>
          <a:xfrm>
            <a:off x="0" y="190147"/>
            <a:ext cx="9144000" cy="1138338"/>
          </a:xfrm>
          <a:prstGeom prst="rect">
            <a:avLst/>
          </a:prstGeom>
        </p:spPr>
        <p:txBody>
          <a:bodyPr vert="horz" lIns="91440" tIns="45720" rIns="91440" bIns="45720" rtlCol="0" anchor="t">
            <a:normAutofit/>
          </a:bodyPr>
          <a:lstStyle>
            <a:lvl1pPr>
              <a:defRPr lang="en-US" sz="2900" dirty="0"/>
            </a:lvl1pPr>
          </a:lstStyle>
          <a:p>
            <a:pPr lvl="0">
              <a:lnSpc>
                <a:spcPts val="3000"/>
              </a:lnSpc>
            </a:pPr>
            <a:r>
              <a:rPr lang="en-US"/>
              <a:t>Click to edit Master title style</a:t>
            </a:r>
            <a:endParaRPr lang="en-US" dirty="0"/>
          </a:p>
        </p:txBody>
      </p:sp>
      <p:sp>
        <p:nvSpPr>
          <p:cNvPr id="9" name="Text Placeholder 8">
            <a:extLst>
              <a:ext uri="{FF2B5EF4-FFF2-40B4-BE49-F238E27FC236}">
                <a16:creationId xmlns:a16="http://schemas.microsoft.com/office/drawing/2014/main" id="{83C26223-B34F-4C65-B65A-AA734C8FC68B}"/>
              </a:ext>
            </a:extLst>
          </p:cNvPr>
          <p:cNvSpPr>
            <a:spLocks noGrp="1"/>
          </p:cNvSpPr>
          <p:nvPr>
            <p:ph type="body" sz="quarter" idx="10"/>
          </p:nvPr>
        </p:nvSpPr>
        <p:spPr>
          <a:xfrm>
            <a:off x="818135" y="6156961"/>
            <a:ext cx="8310625" cy="490883"/>
          </a:xfrm>
          <a:prstGeom prst="rect">
            <a:avLst/>
          </a:prstGeom>
        </p:spPr>
        <p:txBody>
          <a:bodyPr anchor="b">
            <a:noAutofit/>
          </a:bodyPr>
          <a:lstStyle>
            <a:lvl1pPr marL="0" indent="0">
              <a:buNone/>
              <a:defRPr sz="1000" i="1"/>
            </a:lvl1pPr>
            <a:lvl2pPr>
              <a:defRPr sz="900"/>
            </a:lvl2pPr>
            <a:lvl3pPr>
              <a:defRPr sz="900"/>
            </a:lvl3pPr>
            <a:lvl4pPr>
              <a:defRPr sz="900"/>
            </a:lvl4pPr>
            <a:lvl5pPr>
              <a:defRPr sz="900"/>
            </a:lvl5pPr>
          </a:lstStyle>
          <a:p>
            <a:pPr lvl="0"/>
            <a:r>
              <a:rPr lang="en-US"/>
              <a:t>Click to edit Master text styles</a:t>
            </a:r>
          </a:p>
        </p:txBody>
      </p:sp>
      <p:sp>
        <p:nvSpPr>
          <p:cNvPr id="6" name="Text Placeholder 10">
            <a:extLst>
              <a:ext uri="{FF2B5EF4-FFF2-40B4-BE49-F238E27FC236}">
                <a16:creationId xmlns:a16="http://schemas.microsoft.com/office/drawing/2014/main" id="{13D9E745-A533-41F0-8650-CC05B1BBE4F9}"/>
              </a:ext>
            </a:extLst>
          </p:cNvPr>
          <p:cNvSpPr>
            <a:spLocks noGrp="1"/>
          </p:cNvSpPr>
          <p:nvPr>
            <p:ph type="body" sz="quarter" idx="11"/>
          </p:nvPr>
        </p:nvSpPr>
        <p:spPr>
          <a:xfrm>
            <a:off x="117872" y="1301751"/>
            <a:ext cx="8908257" cy="4774959"/>
          </a:xfrm>
          <a:prstGeom prst="rect">
            <a:avLst/>
          </a:prstGeom>
        </p:spPr>
        <p:txBody>
          <a:bodyPr/>
          <a:lstStyle>
            <a:lvl1pPr>
              <a:buSzPct val="120000"/>
              <a:defRPr/>
            </a:lvl1pPr>
            <a:lvl2pPr>
              <a:buFont typeface="Wingdings" panose="05000000000000000000" pitchFamily="2" charset="2"/>
              <a:buChar char="§"/>
              <a:defRPr/>
            </a:lvl2pPr>
            <a:lvl3pPr>
              <a:buSzPct val="98000"/>
              <a:buFont typeface="Courier New" panose="02070309020205020404" pitchFamily="49" charset="0"/>
              <a:buChar char="o"/>
              <a:defRPr/>
            </a:lvl3pPr>
            <a:lvl4pPr>
              <a:buFont typeface="Arial" panose="020B0604020202020204" pitchFamily="34" charset="0"/>
              <a:buChar char="•"/>
              <a:defRPr/>
            </a:lvl4pPr>
            <a:lvl5pPr>
              <a:buFont typeface="Wingdings" panose="05000000000000000000" pitchFamily="2" charset="2"/>
              <a:buChar char="§"/>
              <a:defRPr/>
            </a:lvl5pPr>
          </a:lstStyle>
          <a:p>
            <a:pPr lvl="0"/>
            <a:r>
              <a:rPr lang="en-US"/>
              <a:t>Click to edit Master text styles</a:t>
            </a:r>
          </a:p>
        </p:txBody>
      </p:sp>
    </p:spTree>
    <p:extLst>
      <p:ext uri="{BB962C8B-B14F-4D97-AF65-F5344CB8AC3E}">
        <p14:creationId xmlns:p14="http://schemas.microsoft.com/office/powerpoint/2010/main" val="325687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cSld name="DIVIDER SLIDE">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36F92F5C-DB64-4360-BC14-67E42E5A2AD4}"/>
              </a:ext>
            </a:extLst>
          </p:cNvPr>
          <p:cNvGrpSpPr/>
          <p:nvPr/>
        </p:nvGrpSpPr>
        <p:grpSpPr>
          <a:xfrm>
            <a:off x="0" y="6646536"/>
            <a:ext cx="9144000" cy="211464"/>
            <a:chOff x="0" y="6646536"/>
            <a:chExt cx="9144000" cy="211464"/>
          </a:xfrm>
        </p:grpSpPr>
        <p:sp>
          <p:nvSpPr>
            <p:cNvPr id="26" name="Rectangle 25">
              <a:extLst>
                <a:ext uri="{FF2B5EF4-FFF2-40B4-BE49-F238E27FC236}">
                  <a16:creationId xmlns:a16="http://schemas.microsoft.com/office/drawing/2014/main" id="{9C5B6115-4994-4AA6-976C-52EF6883D198}"/>
                </a:ext>
              </a:extLst>
            </p:cNvPr>
            <p:cNvSpPr/>
            <p:nvPr/>
          </p:nvSpPr>
          <p:spPr>
            <a:xfrm flipV="1">
              <a:off x="0" y="6646536"/>
              <a:ext cx="9144000" cy="134934"/>
            </a:xfrm>
            <a:prstGeom prst="rect">
              <a:avLst/>
            </a:prstGeom>
            <a:solidFill>
              <a:srgbClr val="FCCA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7" name="Rectangle 26">
              <a:extLst>
                <a:ext uri="{FF2B5EF4-FFF2-40B4-BE49-F238E27FC236}">
                  <a16:creationId xmlns:a16="http://schemas.microsoft.com/office/drawing/2014/main" id="{A9E72063-AD0B-40A9-A93B-762F591EB12C}"/>
                </a:ext>
              </a:extLst>
            </p:cNvPr>
            <p:cNvSpPr/>
            <p:nvPr/>
          </p:nvSpPr>
          <p:spPr>
            <a:xfrm flipV="1">
              <a:off x="0" y="6685121"/>
              <a:ext cx="9144000" cy="172879"/>
            </a:xfrm>
            <a:prstGeom prst="rect">
              <a:avLst/>
            </a:prstGeom>
            <a:solidFill>
              <a:srgbClr val="1B3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grpSp>
      <p:sp>
        <p:nvSpPr>
          <p:cNvPr id="12" name="Title 11">
            <a:extLst>
              <a:ext uri="{FF2B5EF4-FFF2-40B4-BE49-F238E27FC236}">
                <a16:creationId xmlns:a16="http://schemas.microsoft.com/office/drawing/2014/main" id="{28B1B66E-90B1-4A74-BDB8-692D2A496ACE}"/>
              </a:ext>
            </a:extLst>
          </p:cNvPr>
          <p:cNvSpPr>
            <a:spLocks noGrp="1"/>
          </p:cNvSpPr>
          <p:nvPr>
            <p:ph type="title"/>
          </p:nvPr>
        </p:nvSpPr>
        <p:spPr>
          <a:xfrm>
            <a:off x="0" y="1846771"/>
            <a:ext cx="9144000" cy="4768394"/>
          </a:xfrm>
          <a:prstGeom prst="rect">
            <a:avLst/>
          </a:prstGeom>
        </p:spPr>
        <p:txBody>
          <a:bodyPr anchor="ctr">
            <a:normAutofit/>
          </a:bodyPr>
          <a:lstStyle>
            <a:lvl1pPr algn="ctr">
              <a:defRPr sz="4800"/>
            </a:lvl1pPr>
          </a:lstStyle>
          <a:p>
            <a:r>
              <a:rPr lang="en-US"/>
              <a:t>Click to edit Master title style</a:t>
            </a:r>
            <a:endParaRPr lang="en-US" dirty="0"/>
          </a:p>
        </p:txBody>
      </p:sp>
      <p:sp>
        <p:nvSpPr>
          <p:cNvPr id="15" name="TextBox 14">
            <a:extLst>
              <a:ext uri="{FF2B5EF4-FFF2-40B4-BE49-F238E27FC236}">
                <a16:creationId xmlns:a16="http://schemas.microsoft.com/office/drawing/2014/main" id="{6DFB1AD2-C9AC-4BE5-AE37-E5563E40FB68}"/>
              </a:ext>
            </a:extLst>
          </p:cNvPr>
          <p:cNvSpPr txBox="1"/>
          <p:nvPr/>
        </p:nvSpPr>
        <p:spPr>
          <a:xfrm>
            <a:off x="8222672" y="6639720"/>
            <a:ext cx="949037" cy="261610"/>
          </a:xfrm>
          <a:prstGeom prst="rect">
            <a:avLst/>
          </a:prstGeom>
          <a:noFill/>
        </p:spPr>
        <p:txBody>
          <a:bodyPr wrap="square" rtlCol="0">
            <a:spAutoFit/>
          </a:bodyPr>
          <a:lstStyle/>
          <a:p>
            <a:pPr algn="r"/>
            <a:fld id="{614463D1-B48E-402B-B909-B9E01AFE2A30}" type="slidenum">
              <a:rPr lang="en-US" sz="1100" smtClean="0">
                <a:solidFill>
                  <a:schemeClr val="accent3"/>
                </a:solidFill>
              </a:rPr>
              <a:pPr algn="r"/>
              <a:t>‹#›</a:t>
            </a:fld>
            <a:endParaRPr lang="en-US" sz="1100" dirty="0">
              <a:solidFill>
                <a:schemeClr val="accent3"/>
              </a:solidFill>
            </a:endParaRPr>
          </a:p>
        </p:txBody>
      </p:sp>
      <p:grpSp>
        <p:nvGrpSpPr>
          <p:cNvPr id="13" name="Group 12">
            <a:extLst>
              <a:ext uri="{FF2B5EF4-FFF2-40B4-BE49-F238E27FC236}">
                <a16:creationId xmlns:a16="http://schemas.microsoft.com/office/drawing/2014/main" id="{5B275E11-3F5B-4A4A-92C8-918EAA67EDA6}"/>
              </a:ext>
            </a:extLst>
          </p:cNvPr>
          <p:cNvGrpSpPr/>
          <p:nvPr/>
        </p:nvGrpSpPr>
        <p:grpSpPr>
          <a:xfrm>
            <a:off x="0" y="1400"/>
            <a:ext cx="9144000" cy="1838130"/>
            <a:chOff x="0" y="-28511"/>
            <a:chExt cx="9144000" cy="1838130"/>
          </a:xfrm>
        </p:grpSpPr>
        <p:sp>
          <p:nvSpPr>
            <p:cNvPr id="14" name="Isosceles Triangle 13">
              <a:extLst>
                <a:ext uri="{FF2B5EF4-FFF2-40B4-BE49-F238E27FC236}">
                  <a16:creationId xmlns:a16="http://schemas.microsoft.com/office/drawing/2014/main" id="{2B76856F-14D1-4A59-B085-37EE318A8BB5}"/>
                </a:ext>
              </a:extLst>
            </p:cNvPr>
            <p:cNvSpPr/>
            <p:nvPr/>
          </p:nvSpPr>
          <p:spPr>
            <a:xfrm flipV="1">
              <a:off x="1258920" y="1181106"/>
              <a:ext cx="1754155" cy="625151"/>
            </a:xfrm>
            <a:prstGeom prst="triangle">
              <a:avLst/>
            </a:prstGeom>
            <a:solidFill>
              <a:srgbClr val="618C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6104C8A6-DAA4-4026-BDF7-AA13AB823C72}"/>
                </a:ext>
              </a:extLst>
            </p:cNvPr>
            <p:cNvSpPr/>
            <p:nvPr/>
          </p:nvSpPr>
          <p:spPr>
            <a:xfrm>
              <a:off x="0" y="274734"/>
              <a:ext cx="4338735" cy="12223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AFE9838C-10C3-45DC-95CC-986580E576F9}"/>
                </a:ext>
              </a:extLst>
            </p:cNvPr>
            <p:cNvSpPr/>
            <p:nvPr/>
          </p:nvSpPr>
          <p:spPr>
            <a:xfrm rot="3156271">
              <a:off x="3695635" y="-1350417"/>
              <a:ext cx="1105335" cy="4472613"/>
            </a:xfrm>
            <a:custGeom>
              <a:avLst/>
              <a:gdLst>
                <a:gd name="connsiteX0" fmla="*/ 0 w 1105335"/>
                <a:gd name="connsiteY0" fmla="*/ 1445954 h 4472613"/>
                <a:gd name="connsiteX1" fmla="*/ 1105335 w 1105335"/>
                <a:gd name="connsiteY1" fmla="*/ 0 h 4472613"/>
                <a:gd name="connsiteX2" fmla="*/ 1105335 w 1105335"/>
                <a:gd name="connsiteY2" fmla="*/ 3026659 h 4472613"/>
                <a:gd name="connsiteX3" fmla="*/ 0 w 1105335"/>
                <a:gd name="connsiteY3" fmla="*/ 4472613 h 4472613"/>
                <a:gd name="connsiteX4" fmla="*/ 0 w 1105335"/>
                <a:gd name="connsiteY4" fmla="*/ 1445954 h 44726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5335" h="4472613">
                  <a:moveTo>
                    <a:pt x="0" y="1445954"/>
                  </a:moveTo>
                  <a:lnTo>
                    <a:pt x="1105335" y="0"/>
                  </a:lnTo>
                  <a:lnTo>
                    <a:pt x="1105335" y="3026659"/>
                  </a:lnTo>
                  <a:lnTo>
                    <a:pt x="0" y="4472613"/>
                  </a:lnTo>
                  <a:lnTo>
                    <a:pt x="0" y="1445954"/>
                  </a:lnTo>
                  <a:close/>
                </a:path>
              </a:pathLst>
            </a:custGeom>
            <a:solidFill>
              <a:srgbClr val="FDCA0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C8BBDCE5-A7EB-4D06-93B0-BAF630C06474}"/>
                </a:ext>
              </a:extLst>
            </p:cNvPr>
            <p:cNvSpPr/>
            <p:nvPr/>
          </p:nvSpPr>
          <p:spPr>
            <a:xfrm>
              <a:off x="4039986" y="-28511"/>
              <a:ext cx="5104014" cy="1838130"/>
            </a:xfrm>
            <a:custGeom>
              <a:avLst/>
              <a:gdLst>
                <a:gd name="connsiteX0" fmla="*/ 2404567 w 5104014"/>
                <a:gd name="connsiteY0" fmla="*/ 0 h 1838130"/>
                <a:gd name="connsiteX1" fmla="*/ 5104014 w 5104014"/>
                <a:gd name="connsiteY1" fmla="*/ 0 h 1838130"/>
                <a:gd name="connsiteX2" fmla="*/ 5104014 w 5104014"/>
                <a:gd name="connsiteY2" fmla="*/ 1838130 h 1838130"/>
                <a:gd name="connsiteX3" fmla="*/ 0 w 5104014"/>
                <a:gd name="connsiteY3" fmla="*/ 1838130 h 1838130"/>
                <a:gd name="connsiteX4" fmla="*/ 2404567 w 5104014"/>
                <a:gd name="connsiteY4" fmla="*/ 0 h 18381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04014" h="1838130">
                  <a:moveTo>
                    <a:pt x="2404567" y="0"/>
                  </a:moveTo>
                  <a:lnTo>
                    <a:pt x="5104014" y="0"/>
                  </a:lnTo>
                  <a:lnTo>
                    <a:pt x="5104014" y="1838130"/>
                  </a:lnTo>
                  <a:lnTo>
                    <a:pt x="0" y="1838130"/>
                  </a:lnTo>
                  <a:lnTo>
                    <a:pt x="2404567"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pic>
        <p:nvPicPr>
          <p:cNvPr id="20" name="Picture 2" descr="Home">
            <a:extLst>
              <a:ext uri="{FF2B5EF4-FFF2-40B4-BE49-F238E27FC236}">
                <a16:creationId xmlns:a16="http://schemas.microsoft.com/office/drawing/2014/main" id="{B1EDC75E-788D-4344-9CEB-1FC2DE8F341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77000" y="1878192"/>
            <a:ext cx="1990001" cy="1438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1765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F01167D-FA24-4968-B26E-FED6009A6F53}"/>
              </a:ext>
            </a:extLst>
          </p:cNvPr>
          <p:cNvGrpSpPr/>
          <p:nvPr/>
        </p:nvGrpSpPr>
        <p:grpSpPr>
          <a:xfrm>
            <a:off x="17862" y="6333126"/>
            <a:ext cx="9126137" cy="524874"/>
            <a:chOff x="17862" y="6333126"/>
            <a:chExt cx="9126137" cy="524874"/>
          </a:xfrm>
        </p:grpSpPr>
        <p:sp>
          <p:nvSpPr>
            <p:cNvPr id="10" name="Rectangle 9">
              <a:extLst>
                <a:ext uri="{FF2B5EF4-FFF2-40B4-BE49-F238E27FC236}">
                  <a16:creationId xmlns:a16="http://schemas.microsoft.com/office/drawing/2014/main" id="{82E53E10-0CE5-4EE1-BF9C-9C766EE89349}"/>
                </a:ext>
              </a:extLst>
            </p:cNvPr>
            <p:cNvSpPr/>
            <p:nvPr/>
          </p:nvSpPr>
          <p:spPr>
            <a:xfrm flipV="1">
              <a:off x="877454" y="6655031"/>
              <a:ext cx="8266545" cy="142876"/>
            </a:xfrm>
            <a:prstGeom prst="rect">
              <a:avLst/>
            </a:prstGeom>
            <a:solidFill>
              <a:srgbClr val="FCCA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11" name="Rectangle 10">
              <a:extLst>
                <a:ext uri="{FF2B5EF4-FFF2-40B4-BE49-F238E27FC236}">
                  <a16:creationId xmlns:a16="http://schemas.microsoft.com/office/drawing/2014/main" id="{55C138F3-F323-4FA0-A776-C9074B0A7A5D}"/>
                </a:ext>
              </a:extLst>
            </p:cNvPr>
            <p:cNvSpPr/>
            <p:nvPr/>
          </p:nvSpPr>
          <p:spPr>
            <a:xfrm flipV="1">
              <a:off x="877454" y="6685121"/>
              <a:ext cx="8266545" cy="172879"/>
            </a:xfrm>
            <a:prstGeom prst="rect">
              <a:avLst/>
            </a:prstGeom>
            <a:solidFill>
              <a:srgbClr val="1B3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pic>
          <p:nvPicPr>
            <p:cNvPr id="8" name="Picture 7" descr="A close up of a sign&#10;&#10;Description generated with very high confidence">
              <a:extLst>
                <a:ext uri="{FF2B5EF4-FFF2-40B4-BE49-F238E27FC236}">
                  <a16:creationId xmlns:a16="http://schemas.microsoft.com/office/drawing/2014/main" id="{797934B2-AA93-48A7-9F01-3FFCE32F10C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7862" y="6333126"/>
              <a:ext cx="843955" cy="524874"/>
            </a:xfrm>
            <a:prstGeom prst="rect">
              <a:avLst/>
            </a:prstGeom>
          </p:spPr>
        </p:pic>
      </p:grpSp>
      <p:pic>
        <p:nvPicPr>
          <p:cNvPr id="9" name="Picture 8">
            <a:extLst>
              <a:ext uri="{FF2B5EF4-FFF2-40B4-BE49-F238E27FC236}">
                <a16:creationId xmlns:a16="http://schemas.microsoft.com/office/drawing/2014/main" id="{AEBA8295-75CD-475E-8C10-FCF800E06AB7}"/>
              </a:ext>
            </a:extLst>
          </p:cNvPr>
          <p:cNvPicPr>
            <a:picLocks noChangeAspect="1"/>
          </p:cNvPicPr>
          <p:nvPr/>
        </p:nvPicPr>
        <p:blipFill rotWithShape="1">
          <a:blip r:embed="rId7"/>
          <a:srcRect t="23469" b="63622"/>
          <a:stretch/>
        </p:blipFill>
        <p:spPr>
          <a:xfrm>
            <a:off x="0" y="0"/>
            <a:ext cx="9144000" cy="130207"/>
          </a:xfrm>
          <a:prstGeom prst="rect">
            <a:avLst/>
          </a:prstGeom>
        </p:spPr>
      </p:pic>
      <p:sp>
        <p:nvSpPr>
          <p:cNvPr id="16" name="Text Box 14">
            <a:extLst>
              <a:ext uri="{FF2B5EF4-FFF2-40B4-BE49-F238E27FC236}">
                <a16:creationId xmlns:a16="http://schemas.microsoft.com/office/drawing/2014/main" id="{663207E0-6BD8-4F04-B6D5-63BA44FF3673}"/>
              </a:ext>
            </a:extLst>
          </p:cNvPr>
          <p:cNvSpPr txBox="1">
            <a:spLocks noChangeArrowheads="1"/>
          </p:cNvSpPr>
          <p:nvPr/>
        </p:nvSpPr>
        <p:spPr bwMode="auto">
          <a:xfrm>
            <a:off x="7809922" y="6646113"/>
            <a:ext cx="1352550" cy="261610"/>
          </a:xfrm>
          <a:prstGeom prst="rect">
            <a:avLst/>
          </a:prstGeom>
          <a:noFill/>
          <a:ln>
            <a:noFill/>
          </a:ln>
          <a:effectLst/>
          <a:extLst>
            <a:ext uri="{909E8E84-426E-40DD-AFC4-6F175D3DCCD1}">
              <a14:hiddenFill xmlns:a14="http://schemas.microsoft.com/office/drawing/2010/main">
                <a:solidFill>
                  <a:srgbClr val="1E2B6D"/>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txBody>
          <a:bodyPr>
            <a:spAutoFit/>
          </a:bodyPr>
          <a:lstStyle>
            <a:lvl1pPr algn="l" defTabSz="820738">
              <a:defRPr sz="2400">
                <a:solidFill>
                  <a:schemeClr val="tx1"/>
                </a:solidFill>
                <a:latin typeface="Times New Roman" pitchFamily="18" charset="0"/>
              </a:defRPr>
            </a:lvl1pPr>
            <a:lvl2pPr algn="l" defTabSz="820738">
              <a:defRPr sz="2400">
                <a:solidFill>
                  <a:schemeClr val="tx1"/>
                </a:solidFill>
                <a:latin typeface="Times New Roman" pitchFamily="18" charset="0"/>
              </a:defRPr>
            </a:lvl2pPr>
            <a:lvl3pPr algn="l" defTabSz="820738">
              <a:defRPr sz="2400">
                <a:solidFill>
                  <a:schemeClr val="tx1"/>
                </a:solidFill>
                <a:latin typeface="Times New Roman" pitchFamily="18" charset="0"/>
              </a:defRPr>
            </a:lvl3pPr>
            <a:lvl4pPr algn="l" defTabSz="820738">
              <a:defRPr sz="2400">
                <a:solidFill>
                  <a:schemeClr val="tx1"/>
                </a:solidFill>
                <a:latin typeface="Times New Roman" pitchFamily="18" charset="0"/>
              </a:defRPr>
            </a:lvl4pPr>
            <a:lvl5pPr algn="l" defTabSz="820738">
              <a:defRPr sz="2400">
                <a:solidFill>
                  <a:schemeClr val="tx1"/>
                </a:solidFill>
                <a:latin typeface="Times New Roman" pitchFamily="18" charset="0"/>
              </a:defRPr>
            </a:lvl5pPr>
            <a:lvl6pPr defTabSz="820738" fontAlgn="base">
              <a:spcBef>
                <a:spcPct val="0"/>
              </a:spcBef>
              <a:spcAft>
                <a:spcPct val="0"/>
              </a:spcAft>
              <a:defRPr sz="2400">
                <a:solidFill>
                  <a:schemeClr val="tx1"/>
                </a:solidFill>
                <a:latin typeface="Times New Roman" pitchFamily="18" charset="0"/>
              </a:defRPr>
            </a:lvl6pPr>
            <a:lvl7pPr defTabSz="820738" fontAlgn="base">
              <a:spcBef>
                <a:spcPct val="0"/>
              </a:spcBef>
              <a:spcAft>
                <a:spcPct val="0"/>
              </a:spcAft>
              <a:defRPr sz="2400">
                <a:solidFill>
                  <a:schemeClr val="tx1"/>
                </a:solidFill>
                <a:latin typeface="Times New Roman" pitchFamily="18" charset="0"/>
              </a:defRPr>
            </a:lvl7pPr>
            <a:lvl8pPr defTabSz="820738" fontAlgn="base">
              <a:spcBef>
                <a:spcPct val="0"/>
              </a:spcBef>
              <a:spcAft>
                <a:spcPct val="0"/>
              </a:spcAft>
              <a:defRPr sz="2400">
                <a:solidFill>
                  <a:schemeClr val="tx1"/>
                </a:solidFill>
                <a:latin typeface="Times New Roman" pitchFamily="18" charset="0"/>
              </a:defRPr>
            </a:lvl8pPr>
            <a:lvl9pPr defTabSz="820738" fontAlgn="base">
              <a:spcBef>
                <a:spcPct val="0"/>
              </a:spcBef>
              <a:spcAft>
                <a:spcPct val="0"/>
              </a:spcAft>
              <a:defRPr sz="2400">
                <a:solidFill>
                  <a:schemeClr val="tx1"/>
                </a:solidFill>
                <a:latin typeface="Times New Roman" pitchFamily="18" charset="0"/>
              </a:defRPr>
            </a:lvl9pPr>
          </a:lstStyle>
          <a:p>
            <a:pPr algn="r">
              <a:spcBef>
                <a:spcPct val="50000"/>
              </a:spcBef>
              <a:defRPr/>
            </a:pPr>
            <a:fld id="{8F7DFF3F-7FFA-48C0-A368-6C9A302F2E91}" type="slidenum">
              <a:rPr lang="en-US" sz="1100" smtClean="0">
                <a:solidFill>
                  <a:schemeClr val="accent3"/>
                </a:solidFill>
                <a:latin typeface="+mn-lt"/>
              </a:rPr>
              <a:pPr algn="r">
                <a:spcBef>
                  <a:spcPct val="50000"/>
                </a:spcBef>
                <a:defRPr/>
              </a:pPr>
              <a:t>‹#›</a:t>
            </a:fld>
            <a:endParaRPr lang="en-US" sz="1100" dirty="0">
              <a:solidFill>
                <a:schemeClr val="accent3"/>
              </a:solidFill>
              <a:latin typeface="+mn-lt"/>
            </a:endParaRPr>
          </a:p>
        </p:txBody>
      </p:sp>
    </p:spTree>
    <p:extLst>
      <p:ext uri="{BB962C8B-B14F-4D97-AF65-F5344CB8AC3E}">
        <p14:creationId xmlns:p14="http://schemas.microsoft.com/office/powerpoint/2010/main" val="3165294198"/>
      </p:ext>
    </p:extLst>
  </p:cSld>
  <p:clrMap bg1="lt1" tx1="dk1" bg2="lt2" tx2="dk2" accent1="accent1" accent2="accent2" accent3="accent3" accent4="accent4" accent5="accent5" accent6="accent6" hlink="hlink" folHlink="folHlink"/>
  <p:sldLayoutIdLst>
    <p:sldLayoutId id="2147483675" r:id="rId1"/>
    <p:sldLayoutId id="2147483679" r:id="rId2"/>
    <p:sldLayoutId id="2147483676" r:id="rId3"/>
    <p:sldLayoutId id="2147483677" r:id="rId4"/>
  </p:sldLayoutIdLst>
  <p:txStyles>
    <p:titleStyle>
      <a:lvl1pPr algn="ctr"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1239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CB17A-F0CC-487E-9680-E93521698A7F}"/>
              </a:ext>
            </a:extLst>
          </p:cNvPr>
          <p:cNvSpPr>
            <a:spLocks noGrp="1"/>
          </p:cNvSpPr>
          <p:nvPr>
            <p:ph type="title"/>
          </p:nvPr>
        </p:nvSpPr>
        <p:spPr>
          <a:xfrm>
            <a:off x="0" y="210155"/>
            <a:ext cx="9144000" cy="1118329"/>
          </a:xfrm>
        </p:spPr>
        <p:txBody>
          <a:bodyPr>
            <a:normAutofit fontScale="90000"/>
          </a:bodyPr>
          <a:lstStyle/>
          <a:p>
            <a:r>
              <a:rPr lang="en-US" dirty="0"/>
              <a:t>Similarly, some of issues residents are most concerned about include the number of homeless individuals, crime in general, and the </a:t>
            </a:r>
            <a:br>
              <a:rPr lang="en-US" dirty="0"/>
            </a:br>
            <a:r>
              <a:rPr lang="en-US" dirty="0"/>
              <a:t>loss of local businesses. </a:t>
            </a:r>
          </a:p>
        </p:txBody>
      </p:sp>
      <p:sp>
        <p:nvSpPr>
          <p:cNvPr id="3" name="Text Placeholder 2">
            <a:extLst>
              <a:ext uri="{FF2B5EF4-FFF2-40B4-BE49-F238E27FC236}">
                <a16:creationId xmlns:a16="http://schemas.microsoft.com/office/drawing/2014/main" id="{93FADC76-65FF-4FEF-BEE4-E5CC718408A7}"/>
              </a:ext>
            </a:extLst>
          </p:cNvPr>
          <p:cNvSpPr>
            <a:spLocks noGrp="1"/>
          </p:cNvSpPr>
          <p:nvPr>
            <p:ph type="body" sz="quarter" idx="10"/>
          </p:nvPr>
        </p:nvSpPr>
        <p:spPr>
          <a:xfrm>
            <a:off x="818135" y="6156961"/>
            <a:ext cx="8310625" cy="490883"/>
          </a:xfrm>
        </p:spPr>
        <p:txBody>
          <a:bodyPr/>
          <a:lstStyle/>
          <a:p>
            <a:r>
              <a:rPr lang="en-US" dirty="0"/>
              <a:t>Q9. I’d like to read you a list of issues.  Please tell me if you have a very serious concern, a somewhat serious concern, not too serious a concern or not at all serious concern about this issue in the City of Ontario. ^Not Part of Split Sample</a:t>
            </a:r>
          </a:p>
        </p:txBody>
      </p:sp>
      <p:sp>
        <p:nvSpPr>
          <p:cNvPr id="4" name="TextBox 3">
            <a:extLst>
              <a:ext uri="{FF2B5EF4-FFF2-40B4-BE49-F238E27FC236}">
                <a16:creationId xmlns:a16="http://schemas.microsoft.com/office/drawing/2014/main" id="{84BF5084-4FE9-4F96-82C1-DC7A671EB9DB}"/>
              </a:ext>
            </a:extLst>
          </p:cNvPr>
          <p:cNvSpPr txBox="1"/>
          <p:nvPr/>
        </p:nvSpPr>
        <p:spPr>
          <a:xfrm>
            <a:off x="0" y="1716833"/>
            <a:ext cx="9144000" cy="338554"/>
          </a:xfrm>
          <a:prstGeom prst="rect">
            <a:avLst/>
          </a:prstGeom>
          <a:noFill/>
        </p:spPr>
        <p:txBody>
          <a:bodyPr wrap="square" rtlCol="0">
            <a:spAutoFit/>
          </a:bodyPr>
          <a:lstStyle/>
          <a:p>
            <a:pPr algn="ctr"/>
            <a:r>
              <a:rPr lang="en-US" sz="1600" i="1" dirty="0"/>
              <a:t>(Ranked by Very/Somewhat Serious Concerned)</a:t>
            </a:r>
          </a:p>
        </p:txBody>
      </p:sp>
      <p:graphicFrame>
        <p:nvGraphicFramePr>
          <p:cNvPr id="5" name="Chart 4">
            <a:extLst>
              <a:ext uri="{FF2B5EF4-FFF2-40B4-BE49-F238E27FC236}">
                <a16:creationId xmlns:a16="http://schemas.microsoft.com/office/drawing/2014/main" id="{36C11C09-71ED-406D-B293-8562C2A36F90}"/>
              </a:ext>
            </a:extLst>
          </p:cNvPr>
          <p:cNvGraphicFramePr/>
          <p:nvPr>
            <p:extLst>
              <p:ext uri="{D42A27DB-BD31-4B8C-83A1-F6EECF244321}">
                <p14:modId xmlns:p14="http://schemas.microsoft.com/office/powerpoint/2010/main" val="1801860203"/>
              </p:ext>
            </p:extLst>
          </p:nvPr>
        </p:nvGraphicFramePr>
        <p:xfrm>
          <a:off x="0" y="1978090"/>
          <a:ext cx="8145929" cy="429158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5">
            <a:extLst>
              <a:ext uri="{FF2B5EF4-FFF2-40B4-BE49-F238E27FC236}">
                <a16:creationId xmlns:a16="http://schemas.microsoft.com/office/drawing/2014/main" id="{E80A4566-45A4-4F62-8A03-70B2D187B11C}"/>
              </a:ext>
            </a:extLst>
          </p:cNvPr>
          <p:cNvGraphicFramePr>
            <a:graphicFrameLocks noGrp="1"/>
          </p:cNvGraphicFramePr>
          <p:nvPr>
            <p:extLst>
              <p:ext uri="{D42A27DB-BD31-4B8C-83A1-F6EECF244321}">
                <p14:modId xmlns:p14="http://schemas.microsoft.com/office/powerpoint/2010/main" val="3087965376"/>
              </p:ext>
            </p:extLst>
          </p:nvPr>
        </p:nvGraphicFramePr>
        <p:xfrm>
          <a:off x="7977673" y="1948855"/>
          <a:ext cx="1163672" cy="4116042"/>
        </p:xfrm>
        <a:graphic>
          <a:graphicData uri="http://schemas.openxmlformats.org/drawingml/2006/table">
            <a:tbl>
              <a:tblPr>
                <a:tableStyleId>{5C22544A-7EE6-4342-B048-85BDC9FD1C3A}</a:tableStyleId>
              </a:tblPr>
              <a:tblGrid>
                <a:gridCol w="1163672">
                  <a:extLst>
                    <a:ext uri="{9D8B030D-6E8A-4147-A177-3AD203B41FA5}">
                      <a16:colId xmlns:a16="http://schemas.microsoft.com/office/drawing/2014/main" val="20000"/>
                    </a:ext>
                  </a:extLst>
                </a:gridCol>
              </a:tblGrid>
              <a:tr h="315912">
                <a:tc>
                  <a:txBody>
                    <a:bodyPr/>
                    <a:lstStyle/>
                    <a:p>
                      <a:pPr algn="ctr" fontAlgn="b">
                        <a:lnSpc>
                          <a:spcPts val="1800"/>
                        </a:lnSpc>
                      </a:pPr>
                      <a:r>
                        <a:rPr lang="en-US" sz="1800" b="1" i="0" u="none" strike="noStrike" dirty="0">
                          <a:solidFill>
                            <a:schemeClr val="accent4"/>
                          </a:solidFill>
                          <a:effectLst/>
                          <a:latin typeface="+mn-lt"/>
                        </a:rPr>
                        <a:t>Very/</a:t>
                      </a:r>
                      <a:r>
                        <a:rPr lang="en-US" sz="1800" b="1" i="0" u="none" strike="noStrike" dirty="0" err="1">
                          <a:solidFill>
                            <a:schemeClr val="accent4"/>
                          </a:solidFill>
                          <a:effectLst/>
                          <a:latin typeface="+mn-lt"/>
                        </a:rPr>
                        <a:t>Smwt</a:t>
                      </a:r>
                      <a:r>
                        <a:rPr lang="en-US" sz="1800" b="1" i="0" u="none" strike="noStrike" dirty="0">
                          <a:solidFill>
                            <a:schemeClr val="accent4"/>
                          </a:solidFill>
                          <a:effectLst/>
                          <a:latin typeface="+mn-lt"/>
                        </a:rPr>
                        <a:t>. Ser. Conc. </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69704">
                <a:tc>
                  <a:txBody>
                    <a:bodyPr/>
                    <a:lstStyle/>
                    <a:p>
                      <a:pPr algn="ctr" fontAlgn="b"/>
                      <a:r>
                        <a:rPr lang="en-US" sz="1800" b="1" i="0" u="none" strike="noStrike" dirty="0">
                          <a:solidFill>
                            <a:srgbClr val="F97103"/>
                          </a:solidFill>
                          <a:effectLst/>
                          <a:latin typeface="Calibri" panose="020F0502020204030204" pitchFamily="34" charset="0"/>
                        </a:rPr>
                        <a:t>84%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15934604"/>
                  </a:ext>
                </a:extLst>
              </a:tr>
              <a:tr h="625151">
                <a:tc>
                  <a:txBody>
                    <a:bodyPr/>
                    <a:lstStyle/>
                    <a:p>
                      <a:pPr algn="ctr" fontAlgn="b"/>
                      <a:r>
                        <a:rPr lang="en-US" sz="1800" b="1" i="0" u="none" strike="noStrike" dirty="0">
                          <a:solidFill>
                            <a:srgbClr val="F97103"/>
                          </a:solidFill>
                          <a:effectLst/>
                          <a:latin typeface="Calibri" panose="020F0502020204030204" pitchFamily="34" charset="0"/>
                        </a:rPr>
                        <a:t>78%</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2428801"/>
                  </a:ext>
                </a:extLst>
              </a:tr>
              <a:tr h="690465">
                <a:tc>
                  <a:txBody>
                    <a:bodyPr/>
                    <a:lstStyle/>
                    <a:p>
                      <a:pPr algn="ctr" fontAlgn="b"/>
                      <a:r>
                        <a:rPr lang="en-US" sz="1800" b="1" i="0" u="none" strike="noStrike" dirty="0">
                          <a:solidFill>
                            <a:srgbClr val="F97103"/>
                          </a:solidFill>
                          <a:effectLst/>
                          <a:latin typeface="Calibri" panose="020F0502020204030204" pitchFamily="34" charset="0"/>
                        </a:rPr>
                        <a:t>78%</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6661621"/>
                  </a:ext>
                </a:extLst>
              </a:tr>
              <a:tr h="653143">
                <a:tc>
                  <a:txBody>
                    <a:bodyPr/>
                    <a:lstStyle/>
                    <a:p>
                      <a:pPr algn="ctr" fontAlgn="b"/>
                      <a:r>
                        <a:rPr lang="en-US" sz="1800" b="1" i="0" u="none" strike="noStrike" dirty="0">
                          <a:solidFill>
                            <a:srgbClr val="F97103"/>
                          </a:solidFill>
                          <a:effectLst/>
                          <a:latin typeface="Calibri" panose="020F0502020204030204" pitchFamily="34" charset="0"/>
                        </a:rPr>
                        <a:t>75%</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61466292"/>
                  </a:ext>
                </a:extLst>
              </a:tr>
              <a:tr h="681135">
                <a:tc>
                  <a:txBody>
                    <a:bodyPr/>
                    <a:lstStyle/>
                    <a:p>
                      <a:pPr algn="ctr" fontAlgn="b"/>
                      <a:r>
                        <a:rPr lang="en-US" sz="1800" b="1" i="0" u="none" strike="noStrike" dirty="0">
                          <a:solidFill>
                            <a:srgbClr val="F97103"/>
                          </a:solidFill>
                          <a:effectLst/>
                          <a:latin typeface="Calibri" panose="020F0502020204030204" pitchFamily="34" charset="0"/>
                        </a:rPr>
                        <a:t>71%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25741955"/>
                  </a:ext>
                </a:extLst>
              </a:tr>
              <a:tr h="634481">
                <a:tc>
                  <a:txBody>
                    <a:bodyPr/>
                    <a:lstStyle/>
                    <a:p>
                      <a:pPr algn="ctr" fontAlgn="b"/>
                      <a:r>
                        <a:rPr lang="en-US" sz="1800" b="1" i="0" u="none" strike="noStrike" dirty="0">
                          <a:solidFill>
                            <a:srgbClr val="F97103"/>
                          </a:solidFill>
                          <a:effectLst/>
                          <a:latin typeface="Calibri" panose="020F0502020204030204" pitchFamily="34" charset="0"/>
                        </a:rPr>
                        <a:t>71%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75417939"/>
                  </a:ext>
                </a:extLst>
              </a:tr>
            </a:tbl>
          </a:graphicData>
        </a:graphic>
      </p:graphicFrame>
    </p:spTree>
    <p:extLst>
      <p:ext uri="{BB962C8B-B14F-4D97-AF65-F5344CB8AC3E}">
        <p14:creationId xmlns:p14="http://schemas.microsoft.com/office/powerpoint/2010/main" val="1688189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CB17A-F0CC-487E-9680-E93521698A7F}"/>
              </a:ext>
            </a:extLst>
          </p:cNvPr>
          <p:cNvSpPr>
            <a:spLocks noGrp="1"/>
          </p:cNvSpPr>
          <p:nvPr>
            <p:ph type="title"/>
          </p:nvPr>
        </p:nvSpPr>
        <p:spPr>
          <a:xfrm>
            <a:off x="0" y="210155"/>
            <a:ext cx="9144000" cy="1118329"/>
          </a:xfrm>
        </p:spPr>
        <p:txBody>
          <a:bodyPr>
            <a:normAutofit/>
          </a:bodyPr>
          <a:lstStyle/>
          <a:p>
            <a:r>
              <a:rPr lang="en-US" dirty="0"/>
              <a:t>Continued</a:t>
            </a:r>
          </a:p>
        </p:txBody>
      </p:sp>
      <p:sp>
        <p:nvSpPr>
          <p:cNvPr id="3" name="Text Placeholder 2">
            <a:extLst>
              <a:ext uri="{FF2B5EF4-FFF2-40B4-BE49-F238E27FC236}">
                <a16:creationId xmlns:a16="http://schemas.microsoft.com/office/drawing/2014/main" id="{93FADC76-65FF-4FEF-BEE4-E5CC718408A7}"/>
              </a:ext>
            </a:extLst>
          </p:cNvPr>
          <p:cNvSpPr>
            <a:spLocks noGrp="1"/>
          </p:cNvSpPr>
          <p:nvPr>
            <p:ph type="body" sz="quarter" idx="10"/>
          </p:nvPr>
        </p:nvSpPr>
        <p:spPr>
          <a:xfrm>
            <a:off x="818135" y="6156961"/>
            <a:ext cx="8310625" cy="490883"/>
          </a:xfrm>
        </p:spPr>
        <p:txBody>
          <a:bodyPr/>
          <a:lstStyle/>
          <a:p>
            <a:r>
              <a:rPr lang="en-US" dirty="0"/>
              <a:t>Q9. I’d like to read you a list of issues.  Please tell me if you have a very serious concern, a somewhat serious concern, not too serious a concern or not at all serious concern about this issue in the City of Ontario. ^Not Part of Split Sample</a:t>
            </a:r>
          </a:p>
        </p:txBody>
      </p:sp>
      <p:sp>
        <p:nvSpPr>
          <p:cNvPr id="4" name="TextBox 3">
            <a:extLst>
              <a:ext uri="{FF2B5EF4-FFF2-40B4-BE49-F238E27FC236}">
                <a16:creationId xmlns:a16="http://schemas.microsoft.com/office/drawing/2014/main" id="{84BF5084-4FE9-4F96-82C1-DC7A671EB9DB}"/>
              </a:ext>
            </a:extLst>
          </p:cNvPr>
          <p:cNvSpPr txBox="1"/>
          <p:nvPr/>
        </p:nvSpPr>
        <p:spPr>
          <a:xfrm>
            <a:off x="0" y="998374"/>
            <a:ext cx="9144000" cy="338554"/>
          </a:xfrm>
          <a:prstGeom prst="rect">
            <a:avLst/>
          </a:prstGeom>
          <a:noFill/>
        </p:spPr>
        <p:txBody>
          <a:bodyPr wrap="square" rtlCol="0">
            <a:spAutoFit/>
          </a:bodyPr>
          <a:lstStyle/>
          <a:p>
            <a:pPr algn="ctr"/>
            <a:r>
              <a:rPr lang="en-US" sz="1600" i="1" dirty="0"/>
              <a:t>(Ranked by Very/Somewhat Serious Concerned)</a:t>
            </a:r>
          </a:p>
        </p:txBody>
      </p:sp>
      <p:graphicFrame>
        <p:nvGraphicFramePr>
          <p:cNvPr id="5" name="Chart 4">
            <a:extLst>
              <a:ext uri="{FF2B5EF4-FFF2-40B4-BE49-F238E27FC236}">
                <a16:creationId xmlns:a16="http://schemas.microsoft.com/office/drawing/2014/main" id="{36C11C09-71ED-406D-B293-8562C2A36F90}"/>
              </a:ext>
            </a:extLst>
          </p:cNvPr>
          <p:cNvGraphicFramePr/>
          <p:nvPr>
            <p:extLst>
              <p:ext uri="{D42A27DB-BD31-4B8C-83A1-F6EECF244321}">
                <p14:modId xmlns:p14="http://schemas.microsoft.com/office/powerpoint/2010/main" val="638992902"/>
              </p:ext>
            </p:extLst>
          </p:nvPr>
        </p:nvGraphicFramePr>
        <p:xfrm>
          <a:off x="0" y="1436912"/>
          <a:ext cx="8145929" cy="47581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5">
            <a:extLst>
              <a:ext uri="{FF2B5EF4-FFF2-40B4-BE49-F238E27FC236}">
                <a16:creationId xmlns:a16="http://schemas.microsoft.com/office/drawing/2014/main" id="{E80A4566-45A4-4F62-8A03-70B2D187B11C}"/>
              </a:ext>
            </a:extLst>
          </p:cNvPr>
          <p:cNvGraphicFramePr>
            <a:graphicFrameLocks noGrp="1"/>
          </p:cNvGraphicFramePr>
          <p:nvPr>
            <p:extLst>
              <p:ext uri="{D42A27DB-BD31-4B8C-83A1-F6EECF244321}">
                <p14:modId xmlns:p14="http://schemas.microsoft.com/office/powerpoint/2010/main" val="4165066428"/>
              </p:ext>
            </p:extLst>
          </p:nvPr>
        </p:nvGraphicFramePr>
        <p:xfrm>
          <a:off x="7903029" y="1378123"/>
          <a:ext cx="1194624" cy="4584135"/>
        </p:xfrm>
        <a:graphic>
          <a:graphicData uri="http://schemas.openxmlformats.org/drawingml/2006/table">
            <a:tbl>
              <a:tblPr>
                <a:tableStyleId>{5C22544A-7EE6-4342-B048-85BDC9FD1C3A}</a:tableStyleId>
              </a:tblPr>
              <a:tblGrid>
                <a:gridCol w="1194624">
                  <a:extLst>
                    <a:ext uri="{9D8B030D-6E8A-4147-A177-3AD203B41FA5}">
                      <a16:colId xmlns:a16="http://schemas.microsoft.com/office/drawing/2014/main" val="20000"/>
                    </a:ext>
                  </a:extLst>
                </a:gridCol>
              </a:tblGrid>
              <a:tr h="512182">
                <a:tc>
                  <a:txBody>
                    <a:bodyPr/>
                    <a:lstStyle/>
                    <a:p>
                      <a:pPr algn="ctr" fontAlgn="b">
                        <a:lnSpc>
                          <a:spcPts val="1800"/>
                        </a:lnSpc>
                      </a:pPr>
                      <a:r>
                        <a:rPr lang="en-US" sz="1800" b="1" i="0" u="none" strike="noStrike" dirty="0">
                          <a:solidFill>
                            <a:schemeClr val="accent4"/>
                          </a:solidFill>
                          <a:effectLst/>
                          <a:latin typeface="+mn-lt"/>
                        </a:rPr>
                        <a:t>Very/</a:t>
                      </a:r>
                      <a:r>
                        <a:rPr lang="en-US" sz="1800" b="1" i="0" u="none" strike="noStrike" dirty="0" err="1">
                          <a:solidFill>
                            <a:schemeClr val="accent4"/>
                          </a:solidFill>
                          <a:effectLst/>
                          <a:latin typeface="+mn-lt"/>
                        </a:rPr>
                        <a:t>Smwt</a:t>
                      </a:r>
                      <a:r>
                        <a:rPr lang="en-US" sz="1800" b="1" i="0" u="none" strike="noStrike" dirty="0">
                          <a:solidFill>
                            <a:schemeClr val="accent4"/>
                          </a:solidFill>
                          <a:effectLst/>
                          <a:latin typeface="+mn-lt"/>
                        </a:rPr>
                        <a:t>. Ser. Conc. </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7481">
                <a:tc>
                  <a:txBody>
                    <a:bodyPr/>
                    <a:lstStyle/>
                    <a:p>
                      <a:pPr algn="ctr" fontAlgn="b"/>
                      <a:r>
                        <a:rPr lang="en-US" sz="1800" b="1" i="0" u="none" strike="noStrike" dirty="0">
                          <a:solidFill>
                            <a:srgbClr val="F97103"/>
                          </a:solidFill>
                          <a:effectLst/>
                          <a:latin typeface="Calibri" panose="020F0502020204030204" pitchFamily="34" charset="0"/>
                        </a:rPr>
                        <a:t>68%</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15934604"/>
                  </a:ext>
                </a:extLst>
              </a:tr>
              <a:tr h="764660">
                <a:tc>
                  <a:txBody>
                    <a:bodyPr/>
                    <a:lstStyle/>
                    <a:p>
                      <a:pPr algn="ctr" fontAlgn="b"/>
                      <a:r>
                        <a:rPr lang="en-US" sz="1800" b="1" i="0" u="none" strike="noStrike" dirty="0">
                          <a:solidFill>
                            <a:srgbClr val="F97103"/>
                          </a:solidFill>
                          <a:effectLst/>
                          <a:latin typeface="Calibri" panose="020F0502020204030204" pitchFamily="34" charset="0"/>
                        </a:rPr>
                        <a:t>67%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2428801"/>
                  </a:ext>
                </a:extLst>
              </a:tr>
              <a:tr h="755779">
                <a:tc>
                  <a:txBody>
                    <a:bodyPr/>
                    <a:lstStyle/>
                    <a:p>
                      <a:pPr algn="ctr" fontAlgn="b"/>
                      <a:r>
                        <a:rPr lang="en-US" sz="1800" b="1" i="0" u="none" strike="noStrike" dirty="0">
                          <a:solidFill>
                            <a:srgbClr val="F97103"/>
                          </a:solidFill>
                          <a:effectLst/>
                          <a:latin typeface="Calibri" panose="020F0502020204030204" pitchFamily="34" charset="0"/>
                        </a:rPr>
                        <a:t>66%</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6661621"/>
                  </a:ext>
                </a:extLst>
              </a:tr>
              <a:tr h="690466">
                <a:tc>
                  <a:txBody>
                    <a:bodyPr/>
                    <a:lstStyle/>
                    <a:p>
                      <a:pPr algn="ctr" fontAlgn="b"/>
                      <a:r>
                        <a:rPr lang="en-US" sz="1800" b="1" i="0" u="none" strike="noStrike" dirty="0">
                          <a:solidFill>
                            <a:srgbClr val="F97103"/>
                          </a:solidFill>
                          <a:effectLst/>
                          <a:latin typeface="Calibri" panose="020F0502020204030204" pitchFamily="34" charset="0"/>
                        </a:rPr>
                        <a:t>60%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61466292"/>
                  </a:ext>
                </a:extLst>
              </a:tr>
              <a:tr h="755180">
                <a:tc>
                  <a:txBody>
                    <a:bodyPr/>
                    <a:lstStyle/>
                    <a:p>
                      <a:pPr algn="ctr" fontAlgn="b"/>
                      <a:r>
                        <a:rPr lang="en-US" sz="1800" b="1" i="0" u="none" strike="noStrike" dirty="0">
                          <a:solidFill>
                            <a:srgbClr val="F97103"/>
                          </a:solidFill>
                          <a:effectLst/>
                          <a:latin typeface="Calibri" panose="020F0502020204030204" pitchFamily="34" charset="0"/>
                        </a:rPr>
                        <a:t>59%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25741955"/>
                  </a:ext>
                </a:extLst>
              </a:tr>
              <a:tr h="728387">
                <a:tc>
                  <a:txBody>
                    <a:bodyPr/>
                    <a:lstStyle/>
                    <a:p>
                      <a:pPr algn="ctr" fontAlgn="b"/>
                      <a:r>
                        <a:rPr lang="en-US" sz="1800" b="1" i="0" u="none" strike="noStrike" dirty="0">
                          <a:solidFill>
                            <a:srgbClr val="F97103"/>
                          </a:solidFill>
                          <a:effectLst/>
                          <a:latin typeface="Calibri" panose="020F0502020204030204" pitchFamily="34" charset="0"/>
                        </a:rPr>
                        <a:t>59%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75417939"/>
                  </a:ext>
                </a:extLst>
              </a:tr>
            </a:tbl>
          </a:graphicData>
        </a:graphic>
      </p:graphicFrame>
    </p:spTree>
    <p:extLst>
      <p:ext uri="{BB962C8B-B14F-4D97-AF65-F5344CB8AC3E}">
        <p14:creationId xmlns:p14="http://schemas.microsoft.com/office/powerpoint/2010/main" val="2095592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CB17A-F0CC-487E-9680-E93521698A7F}"/>
              </a:ext>
            </a:extLst>
          </p:cNvPr>
          <p:cNvSpPr>
            <a:spLocks noGrp="1"/>
          </p:cNvSpPr>
          <p:nvPr>
            <p:ph type="title"/>
          </p:nvPr>
        </p:nvSpPr>
        <p:spPr>
          <a:xfrm>
            <a:off x="0" y="210155"/>
            <a:ext cx="9144000" cy="1118329"/>
          </a:xfrm>
        </p:spPr>
        <p:txBody>
          <a:bodyPr>
            <a:normAutofit/>
          </a:bodyPr>
          <a:lstStyle/>
          <a:p>
            <a:r>
              <a:rPr lang="en-US" dirty="0"/>
              <a:t>Continued</a:t>
            </a:r>
          </a:p>
        </p:txBody>
      </p:sp>
      <p:sp>
        <p:nvSpPr>
          <p:cNvPr id="3" name="Text Placeholder 2">
            <a:extLst>
              <a:ext uri="{FF2B5EF4-FFF2-40B4-BE49-F238E27FC236}">
                <a16:creationId xmlns:a16="http://schemas.microsoft.com/office/drawing/2014/main" id="{93FADC76-65FF-4FEF-BEE4-E5CC718408A7}"/>
              </a:ext>
            </a:extLst>
          </p:cNvPr>
          <p:cNvSpPr>
            <a:spLocks noGrp="1"/>
          </p:cNvSpPr>
          <p:nvPr>
            <p:ph type="body" sz="quarter" idx="10"/>
          </p:nvPr>
        </p:nvSpPr>
        <p:spPr>
          <a:xfrm>
            <a:off x="818135" y="6156961"/>
            <a:ext cx="8310625" cy="490883"/>
          </a:xfrm>
        </p:spPr>
        <p:txBody>
          <a:bodyPr/>
          <a:lstStyle/>
          <a:p>
            <a:r>
              <a:rPr lang="en-US" dirty="0"/>
              <a:t>Q9. I’d like to read you a list of issues.  Please tell me if you have a very serious concern, a somewhat serious concern, not too serious a concern or not at all serious concern about this issue in the City of Ontario. Split Sample</a:t>
            </a:r>
          </a:p>
        </p:txBody>
      </p:sp>
      <p:sp>
        <p:nvSpPr>
          <p:cNvPr id="4" name="TextBox 3">
            <a:extLst>
              <a:ext uri="{FF2B5EF4-FFF2-40B4-BE49-F238E27FC236}">
                <a16:creationId xmlns:a16="http://schemas.microsoft.com/office/drawing/2014/main" id="{84BF5084-4FE9-4F96-82C1-DC7A671EB9DB}"/>
              </a:ext>
            </a:extLst>
          </p:cNvPr>
          <p:cNvSpPr txBox="1"/>
          <p:nvPr/>
        </p:nvSpPr>
        <p:spPr>
          <a:xfrm>
            <a:off x="0" y="998374"/>
            <a:ext cx="9144000" cy="338554"/>
          </a:xfrm>
          <a:prstGeom prst="rect">
            <a:avLst/>
          </a:prstGeom>
          <a:noFill/>
        </p:spPr>
        <p:txBody>
          <a:bodyPr wrap="square" rtlCol="0">
            <a:spAutoFit/>
          </a:bodyPr>
          <a:lstStyle/>
          <a:p>
            <a:pPr algn="ctr"/>
            <a:r>
              <a:rPr lang="en-US" sz="1600" i="1" dirty="0"/>
              <a:t>(Ranked by Very/Somewhat Serious Concerned)</a:t>
            </a:r>
          </a:p>
        </p:txBody>
      </p:sp>
      <p:graphicFrame>
        <p:nvGraphicFramePr>
          <p:cNvPr id="5" name="Chart 4">
            <a:extLst>
              <a:ext uri="{FF2B5EF4-FFF2-40B4-BE49-F238E27FC236}">
                <a16:creationId xmlns:a16="http://schemas.microsoft.com/office/drawing/2014/main" id="{36C11C09-71ED-406D-B293-8562C2A36F90}"/>
              </a:ext>
            </a:extLst>
          </p:cNvPr>
          <p:cNvGraphicFramePr/>
          <p:nvPr>
            <p:extLst>
              <p:ext uri="{D42A27DB-BD31-4B8C-83A1-F6EECF244321}">
                <p14:modId xmlns:p14="http://schemas.microsoft.com/office/powerpoint/2010/main" val="3119728109"/>
              </p:ext>
            </p:extLst>
          </p:nvPr>
        </p:nvGraphicFramePr>
        <p:xfrm>
          <a:off x="0" y="1436912"/>
          <a:ext cx="8145929" cy="47581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5">
            <a:extLst>
              <a:ext uri="{FF2B5EF4-FFF2-40B4-BE49-F238E27FC236}">
                <a16:creationId xmlns:a16="http://schemas.microsoft.com/office/drawing/2014/main" id="{E80A4566-45A4-4F62-8A03-70B2D187B11C}"/>
              </a:ext>
            </a:extLst>
          </p:cNvPr>
          <p:cNvGraphicFramePr>
            <a:graphicFrameLocks noGrp="1"/>
          </p:cNvGraphicFramePr>
          <p:nvPr>
            <p:extLst>
              <p:ext uri="{D42A27DB-BD31-4B8C-83A1-F6EECF244321}">
                <p14:modId xmlns:p14="http://schemas.microsoft.com/office/powerpoint/2010/main" val="3873351656"/>
              </p:ext>
            </p:extLst>
          </p:nvPr>
        </p:nvGraphicFramePr>
        <p:xfrm>
          <a:off x="7921690" y="1378123"/>
          <a:ext cx="1138640" cy="4602799"/>
        </p:xfrm>
        <a:graphic>
          <a:graphicData uri="http://schemas.openxmlformats.org/drawingml/2006/table">
            <a:tbl>
              <a:tblPr>
                <a:tableStyleId>{5C22544A-7EE6-4342-B048-85BDC9FD1C3A}</a:tableStyleId>
              </a:tblPr>
              <a:tblGrid>
                <a:gridCol w="1138640">
                  <a:extLst>
                    <a:ext uri="{9D8B030D-6E8A-4147-A177-3AD203B41FA5}">
                      <a16:colId xmlns:a16="http://schemas.microsoft.com/office/drawing/2014/main" val="20000"/>
                    </a:ext>
                  </a:extLst>
                </a:gridCol>
              </a:tblGrid>
              <a:tr h="512182">
                <a:tc>
                  <a:txBody>
                    <a:bodyPr/>
                    <a:lstStyle/>
                    <a:p>
                      <a:pPr algn="ctr" fontAlgn="b">
                        <a:lnSpc>
                          <a:spcPts val="1800"/>
                        </a:lnSpc>
                      </a:pPr>
                      <a:r>
                        <a:rPr lang="en-US" sz="1800" b="1" i="0" u="none" strike="noStrike" dirty="0">
                          <a:solidFill>
                            <a:schemeClr val="accent4"/>
                          </a:solidFill>
                          <a:effectLst/>
                          <a:latin typeface="+mn-lt"/>
                        </a:rPr>
                        <a:t>Very/</a:t>
                      </a:r>
                      <a:r>
                        <a:rPr lang="en-US" sz="1800" b="1" i="0" u="none" strike="noStrike" dirty="0" err="1">
                          <a:solidFill>
                            <a:schemeClr val="accent4"/>
                          </a:solidFill>
                          <a:effectLst/>
                          <a:latin typeface="+mn-lt"/>
                        </a:rPr>
                        <a:t>Smwt</a:t>
                      </a:r>
                      <a:r>
                        <a:rPr lang="en-US" sz="1800" b="1" i="0" u="none" strike="noStrike" dirty="0">
                          <a:solidFill>
                            <a:schemeClr val="accent4"/>
                          </a:solidFill>
                          <a:effectLst/>
                          <a:latin typeface="+mn-lt"/>
                        </a:rPr>
                        <a:t>. Ser. Conc. </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49042">
                <a:tc>
                  <a:txBody>
                    <a:bodyPr/>
                    <a:lstStyle/>
                    <a:p>
                      <a:pPr algn="ctr" fontAlgn="b"/>
                      <a:r>
                        <a:rPr lang="en-US" sz="1800" b="1" i="0" u="none" strike="noStrike" dirty="0">
                          <a:solidFill>
                            <a:srgbClr val="F97103"/>
                          </a:solidFill>
                          <a:effectLst/>
                          <a:latin typeface="Calibri" panose="020F0502020204030204" pitchFamily="34" charset="0"/>
                        </a:rPr>
                        <a:t>56%</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15934604"/>
                  </a:ext>
                </a:extLst>
              </a:tr>
              <a:tr h="615820">
                <a:tc>
                  <a:txBody>
                    <a:bodyPr/>
                    <a:lstStyle/>
                    <a:p>
                      <a:pPr algn="ctr" fontAlgn="b"/>
                      <a:r>
                        <a:rPr lang="en-US" sz="1800" b="1" i="0" u="none" strike="noStrike" dirty="0">
                          <a:solidFill>
                            <a:srgbClr val="F97103"/>
                          </a:solidFill>
                          <a:effectLst/>
                          <a:latin typeface="Calibri" panose="020F0502020204030204" pitchFamily="34" charset="0"/>
                        </a:rPr>
                        <a:t>55%</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87453981"/>
                  </a:ext>
                </a:extLst>
              </a:tr>
              <a:tr h="634482">
                <a:tc>
                  <a:txBody>
                    <a:bodyPr/>
                    <a:lstStyle/>
                    <a:p>
                      <a:pPr algn="ctr" fontAlgn="b"/>
                      <a:r>
                        <a:rPr lang="en-US" sz="1800" b="1" i="0" u="none" strike="noStrike" dirty="0">
                          <a:solidFill>
                            <a:srgbClr val="F97103"/>
                          </a:solidFill>
                          <a:effectLst/>
                          <a:latin typeface="Calibri" panose="020F0502020204030204" pitchFamily="34" charset="0"/>
                        </a:rPr>
                        <a:t>51%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2428801"/>
                  </a:ext>
                </a:extLst>
              </a:tr>
              <a:tr h="643812">
                <a:tc>
                  <a:txBody>
                    <a:bodyPr/>
                    <a:lstStyle/>
                    <a:p>
                      <a:pPr algn="ctr" fontAlgn="b"/>
                      <a:r>
                        <a:rPr lang="en-US" sz="1800" b="1" i="0" u="none" strike="noStrike" dirty="0">
                          <a:solidFill>
                            <a:srgbClr val="F97103"/>
                          </a:solidFill>
                          <a:effectLst/>
                          <a:latin typeface="Calibri" panose="020F0502020204030204" pitchFamily="34" charset="0"/>
                        </a:rPr>
                        <a:t>51%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6661621"/>
                  </a:ext>
                </a:extLst>
              </a:tr>
              <a:tr h="653143">
                <a:tc>
                  <a:txBody>
                    <a:bodyPr/>
                    <a:lstStyle/>
                    <a:p>
                      <a:pPr algn="ctr" fontAlgn="b"/>
                      <a:r>
                        <a:rPr lang="en-US" sz="1800" b="1" i="0" u="none" strike="noStrike" dirty="0">
                          <a:solidFill>
                            <a:srgbClr val="F97103"/>
                          </a:solidFill>
                          <a:effectLst/>
                          <a:latin typeface="Calibri" panose="020F0502020204030204" pitchFamily="34" charset="0"/>
                        </a:rPr>
                        <a:t>47%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61466292"/>
                  </a:ext>
                </a:extLst>
              </a:tr>
              <a:tr h="569167">
                <a:tc>
                  <a:txBody>
                    <a:bodyPr/>
                    <a:lstStyle/>
                    <a:p>
                      <a:pPr algn="ctr" fontAlgn="b"/>
                      <a:r>
                        <a:rPr lang="en-US" sz="1800" b="1" i="0" u="none" strike="noStrike" dirty="0">
                          <a:solidFill>
                            <a:srgbClr val="F97103"/>
                          </a:solidFill>
                          <a:effectLst/>
                          <a:latin typeface="Calibri" panose="020F0502020204030204" pitchFamily="34" charset="0"/>
                        </a:rPr>
                        <a:t>44%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25741955"/>
                  </a:ext>
                </a:extLst>
              </a:tr>
              <a:tr h="625151">
                <a:tc>
                  <a:txBody>
                    <a:bodyPr/>
                    <a:lstStyle/>
                    <a:p>
                      <a:pPr algn="ctr" fontAlgn="b"/>
                      <a:r>
                        <a:rPr lang="en-US" sz="1800" b="1" i="0" u="none" strike="noStrike" dirty="0">
                          <a:solidFill>
                            <a:srgbClr val="F97103"/>
                          </a:solidFill>
                          <a:effectLst/>
                          <a:latin typeface="Calibri" panose="020F0502020204030204" pitchFamily="34" charset="0"/>
                        </a:rPr>
                        <a:t>39%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75417939"/>
                  </a:ext>
                </a:extLst>
              </a:tr>
            </a:tbl>
          </a:graphicData>
        </a:graphic>
      </p:graphicFrame>
    </p:spTree>
    <p:extLst>
      <p:ext uri="{BB962C8B-B14F-4D97-AF65-F5344CB8AC3E}">
        <p14:creationId xmlns:p14="http://schemas.microsoft.com/office/powerpoint/2010/main" val="2997192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E0AA3-9703-46E3-9A0D-E825B4FDB464}"/>
              </a:ext>
            </a:extLst>
          </p:cNvPr>
          <p:cNvSpPr>
            <a:spLocks noGrp="1"/>
          </p:cNvSpPr>
          <p:nvPr>
            <p:ph type="title"/>
          </p:nvPr>
        </p:nvSpPr>
        <p:spPr/>
        <p:txBody>
          <a:bodyPr/>
          <a:lstStyle/>
          <a:p>
            <a:r>
              <a:rPr lang="en-US" dirty="0"/>
              <a:t>Perceptions of </a:t>
            </a:r>
            <a:br>
              <a:rPr lang="en-US" dirty="0"/>
            </a:br>
            <a:r>
              <a:rPr lang="en-US" dirty="0"/>
              <a:t>Ontario City Government</a:t>
            </a:r>
          </a:p>
        </p:txBody>
      </p:sp>
    </p:spTree>
    <p:extLst>
      <p:ext uri="{BB962C8B-B14F-4D97-AF65-F5344CB8AC3E}">
        <p14:creationId xmlns:p14="http://schemas.microsoft.com/office/powerpoint/2010/main" val="2930456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3EC71-C894-4FF0-8063-56988933E13F}"/>
              </a:ext>
            </a:extLst>
          </p:cNvPr>
          <p:cNvSpPr>
            <a:spLocks noGrp="1"/>
          </p:cNvSpPr>
          <p:nvPr>
            <p:ph type="title"/>
          </p:nvPr>
        </p:nvSpPr>
        <p:spPr/>
        <p:txBody>
          <a:bodyPr>
            <a:normAutofit fontScale="90000"/>
          </a:bodyPr>
          <a:lstStyle/>
          <a:p>
            <a:r>
              <a:rPr lang="en-US" dirty="0"/>
              <a:t>Over half say that the City is doing an excellent or good job at providing services to its residents.</a:t>
            </a:r>
          </a:p>
        </p:txBody>
      </p:sp>
      <p:sp>
        <p:nvSpPr>
          <p:cNvPr id="3" name="Text Placeholder 2">
            <a:extLst>
              <a:ext uri="{FF2B5EF4-FFF2-40B4-BE49-F238E27FC236}">
                <a16:creationId xmlns:a16="http://schemas.microsoft.com/office/drawing/2014/main" id="{842D60B3-FE16-41C6-8A3B-7EA4295F1196}"/>
              </a:ext>
            </a:extLst>
          </p:cNvPr>
          <p:cNvSpPr>
            <a:spLocks noGrp="1"/>
          </p:cNvSpPr>
          <p:nvPr>
            <p:ph type="body" sz="quarter" idx="10"/>
          </p:nvPr>
        </p:nvSpPr>
        <p:spPr/>
        <p:txBody>
          <a:bodyPr/>
          <a:lstStyle/>
          <a:p>
            <a:r>
              <a:rPr lang="en-US" dirty="0"/>
              <a:t>Q8. How would you rate the overall job being done by Ontario City government in providing services to Ontario residents? Would you say City government is doing an excellent job, a good job, just a fair job or a poor job? </a:t>
            </a:r>
          </a:p>
        </p:txBody>
      </p:sp>
      <p:graphicFrame>
        <p:nvGraphicFramePr>
          <p:cNvPr id="4" name="Chart 3">
            <a:extLst>
              <a:ext uri="{FF2B5EF4-FFF2-40B4-BE49-F238E27FC236}">
                <a16:creationId xmlns:a16="http://schemas.microsoft.com/office/drawing/2014/main" id="{BFF1374E-DFE9-47F9-BD7E-6C48CC8C1F2A}"/>
              </a:ext>
            </a:extLst>
          </p:cNvPr>
          <p:cNvGraphicFramePr/>
          <p:nvPr>
            <p:extLst>
              <p:ext uri="{D42A27DB-BD31-4B8C-83A1-F6EECF244321}">
                <p14:modId xmlns:p14="http://schemas.microsoft.com/office/powerpoint/2010/main" val="996145772"/>
              </p:ext>
            </p:extLst>
          </p:nvPr>
        </p:nvGraphicFramePr>
        <p:xfrm>
          <a:off x="0" y="1716643"/>
          <a:ext cx="4030824" cy="4412006"/>
        </p:xfrm>
        <a:graphic>
          <a:graphicData uri="http://schemas.openxmlformats.org/drawingml/2006/chart">
            <c:chart xmlns:c="http://schemas.openxmlformats.org/drawingml/2006/chart" xmlns:r="http://schemas.openxmlformats.org/officeDocument/2006/relationships" r:id="rId2"/>
          </a:graphicData>
        </a:graphic>
      </p:graphicFrame>
      <p:sp>
        <p:nvSpPr>
          <p:cNvPr id="5" name="Right Bracket 4">
            <a:extLst>
              <a:ext uri="{FF2B5EF4-FFF2-40B4-BE49-F238E27FC236}">
                <a16:creationId xmlns:a16="http://schemas.microsoft.com/office/drawing/2014/main" id="{37CD11ED-FEAD-4E71-BC84-FC45BBB3DF8C}"/>
              </a:ext>
            </a:extLst>
          </p:cNvPr>
          <p:cNvSpPr/>
          <p:nvPr/>
        </p:nvSpPr>
        <p:spPr bwMode="auto">
          <a:xfrm>
            <a:off x="3164589" y="2014003"/>
            <a:ext cx="119572" cy="999987"/>
          </a:xfrm>
          <a:prstGeom prst="rightBracket">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820738"/>
            <a:endParaRPr lang="en-US" dirty="0">
              <a:solidFill>
                <a:prstClr val="black"/>
              </a:solidFill>
            </a:endParaRPr>
          </a:p>
        </p:txBody>
      </p:sp>
      <p:sp>
        <p:nvSpPr>
          <p:cNvPr id="6" name="TextBox 5">
            <a:extLst>
              <a:ext uri="{FF2B5EF4-FFF2-40B4-BE49-F238E27FC236}">
                <a16:creationId xmlns:a16="http://schemas.microsoft.com/office/drawing/2014/main" id="{53CBA5DA-F9A4-45D9-9B06-DB54DD1017CB}"/>
              </a:ext>
            </a:extLst>
          </p:cNvPr>
          <p:cNvSpPr txBox="1"/>
          <p:nvPr/>
        </p:nvSpPr>
        <p:spPr>
          <a:xfrm>
            <a:off x="3106440" y="2100614"/>
            <a:ext cx="1406547" cy="826765"/>
          </a:xfrm>
          <a:prstGeom prst="rect">
            <a:avLst/>
          </a:prstGeom>
          <a:noFill/>
        </p:spPr>
        <p:txBody>
          <a:bodyPr wrap="square" rtlCol="0">
            <a:spAutoFit/>
          </a:bodyPr>
          <a:lstStyle/>
          <a:p>
            <a:pPr algn="ctr">
              <a:lnSpc>
                <a:spcPts val="1900"/>
              </a:lnSpc>
            </a:pPr>
            <a:r>
              <a:rPr lang="en-US" b="1" dirty="0">
                <a:solidFill>
                  <a:schemeClr val="accent1"/>
                </a:solidFill>
              </a:rPr>
              <a:t>Excellent/</a:t>
            </a:r>
            <a:br>
              <a:rPr lang="en-US" b="1" dirty="0">
                <a:solidFill>
                  <a:schemeClr val="accent1"/>
                </a:solidFill>
              </a:rPr>
            </a:br>
            <a:r>
              <a:rPr lang="en-US" b="1" dirty="0">
                <a:solidFill>
                  <a:schemeClr val="accent1"/>
                </a:solidFill>
              </a:rPr>
              <a:t>Good</a:t>
            </a:r>
            <a:br>
              <a:rPr lang="en-US" b="1" dirty="0">
                <a:solidFill>
                  <a:schemeClr val="accent1"/>
                </a:solidFill>
              </a:rPr>
            </a:br>
            <a:r>
              <a:rPr lang="en-US" b="1" dirty="0">
                <a:solidFill>
                  <a:schemeClr val="accent1"/>
                </a:solidFill>
              </a:rPr>
              <a:t>57%</a:t>
            </a:r>
          </a:p>
        </p:txBody>
      </p:sp>
      <p:graphicFrame>
        <p:nvGraphicFramePr>
          <p:cNvPr id="7" name="Chart 6">
            <a:extLst>
              <a:ext uri="{FF2B5EF4-FFF2-40B4-BE49-F238E27FC236}">
                <a16:creationId xmlns:a16="http://schemas.microsoft.com/office/drawing/2014/main" id="{9D6119B6-38BB-4A18-A8B1-0A043A13CA1B}"/>
              </a:ext>
            </a:extLst>
          </p:cNvPr>
          <p:cNvGraphicFramePr/>
          <p:nvPr>
            <p:extLst>
              <p:ext uri="{D42A27DB-BD31-4B8C-83A1-F6EECF244321}">
                <p14:modId xmlns:p14="http://schemas.microsoft.com/office/powerpoint/2010/main" val="2836776284"/>
              </p:ext>
            </p:extLst>
          </p:nvPr>
        </p:nvGraphicFramePr>
        <p:xfrm>
          <a:off x="4232132" y="1167917"/>
          <a:ext cx="4802062" cy="514961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82354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82110-B25A-4701-A36A-5353F3FA4830}"/>
              </a:ext>
            </a:extLst>
          </p:cNvPr>
          <p:cNvSpPr>
            <a:spLocks noGrp="1"/>
          </p:cNvSpPr>
          <p:nvPr>
            <p:ph type="title"/>
          </p:nvPr>
        </p:nvSpPr>
        <p:spPr/>
        <p:txBody>
          <a:bodyPr>
            <a:normAutofit fontScale="90000"/>
          </a:bodyPr>
          <a:lstStyle/>
          <a:p>
            <a:r>
              <a:rPr lang="en-US" dirty="0"/>
              <a:t>Residents are very satisfied with the City’s fire protection and paramedic services, 911 emergency response, and library services.</a:t>
            </a:r>
          </a:p>
        </p:txBody>
      </p:sp>
      <p:sp>
        <p:nvSpPr>
          <p:cNvPr id="3" name="Text Placeholder 2">
            <a:extLst>
              <a:ext uri="{FF2B5EF4-FFF2-40B4-BE49-F238E27FC236}">
                <a16:creationId xmlns:a16="http://schemas.microsoft.com/office/drawing/2014/main" id="{EAA39967-36C0-426E-A764-B6B8A76B8524}"/>
              </a:ext>
            </a:extLst>
          </p:cNvPr>
          <p:cNvSpPr>
            <a:spLocks noGrp="1"/>
          </p:cNvSpPr>
          <p:nvPr>
            <p:ph type="body" sz="quarter" idx="10"/>
          </p:nvPr>
        </p:nvSpPr>
        <p:spPr/>
        <p:txBody>
          <a:bodyPr/>
          <a:lstStyle/>
          <a:p>
            <a:r>
              <a:rPr lang="en-US" dirty="0"/>
              <a:t>Q10. </a:t>
            </a:r>
            <a:r>
              <a:rPr lang="en-US" sz="1000" i="1" dirty="0">
                <a:effectLst/>
                <a:ea typeface="Times New Roman" panose="02020603050405020304" pitchFamily="18" charset="0"/>
                <a:cs typeface="Times New Roman" panose="02020603050405020304" pitchFamily="18" charset="0"/>
              </a:rPr>
              <a:t>I would like to read you a list of specific services provided by Ontario’s city government to residents of the City.  I would like you to tell me how satisfied </a:t>
            </a:r>
            <a:r>
              <a:rPr lang="en-US" sz="1000" i="1" u="sng" dirty="0">
                <a:effectLst/>
                <a:ea typeface="Times New Roman" panose="02020603050405020304" pitchFamily="18" charset="0"/>
                <a:cs typeface="Times New Roman" panose="02020603050405020304" pitchFamily="18" charset="0"/>
              </a:rPr>
              <a:t>you are personally</a:t>
            </a:r>
            <a:r>
              <a:rPr lang="en-US" sz="1000" i="1" dirty="0">
                <a:effectLst/>
                <a:ea typeface="Times New Roman" panose="02020603050405020304" pitchFamily="18" charset="0"/>
                <a:cs typeface="Times New Roman" panose="02020603050405020304" pitchFamily="18" charset="0"/>
              </a:rPr>
              <a:t> with the job that Ontario’s city government is doing in providing that service for the City’s residents.  We will use a scale of </a:t>
            </a:r>
            <a:r>
              <a:rPr lang="en-US" i="1" dirty="0">
                <a:ea typeface="Times New Roman" panose="02020603050405020304" pitchFamily="18" charset="0"/>
                <a:cs typeface="Times New Roman" panose="02020603050405020304" pitchFamily="18" charset="0"/>
              </a:rPr>
              <a:t>1</a:t>
            </a:r>
            <a:r>
              <a:rPr lang="en-US" sz="1000" i="1" dirty="0">
                <a:effectLst/>
                <a:ea typeface="Times New Roman" panose="02020603050405020304" pitchFamily="18" charset="0"/>
                <a:cs typeface="Times New Roman" panose="02020603050405020304" pitchFamily="18" charset="0"/>
              </a:rPr>
              <a:t> to 7, where</a:t>
            </a:r>
            <a:br>
              <a:rPr lang="en-US" sz="1000" i="1" dirty="0">
                <a:effectLst/>
                <a:ea typeface="Times New Roman" panose="02020603050405020304" pitchFamily="18" charset="0"/>
                <a:cs typeface="Times New Roman" panose="02020603050405020304" pitchFamily="18" charset="0"/>
              </a:rPr>
            </a:br>
            <a:r>
              <a:rPr lang="en-US" sz="1000" i="1" dirty="0">
                <a:effectLst/>
                <a:ea typeface="Times New Roman" panose="02020603050405020304" pitchFamily="18" charset="0"/>
                <a:cs typeface="Times New Roman" panose="02020603050405020304" pitchFamily="18" charset="0"/>
              </a:rPr>
              <a:t>1 means </a:t>
            </a:r>
            <a:r>
              <a:rPr lang="en-US" sz="1000" b="1" i="1" u="sng" dirty="0">
                <a:effectLst/>
                <a:ea typeface="Times New Roman" panose="02020603050405020304" pitchFamily="18" charset="0"/>
                <a:cs typeface="Times New Roman" panose="02020603050405020304" pitchFamily="18" charset="0"/>
              </a:rPr>
              <a:t>NOT AT ALL SATISFIED</a:t>
            </a:r>
            <a:r>
              <a:rPr lang="en-US" sz="1000" i="1" dirty="0">
                <a:effectLst/>
                <a:ea typeface="Times New Roman" panose="02020603050405020304" pitchFamily="18" charset="0"/>
                <a:cs typeface="Times New Roman" panose="02020603050405020304" pitchFamily="18" charset="0"/>
              </a:rPr>
              <a:t> with the service and 7 means you are </a:t>
            </a:r>
            <a:r>
              <a:rPr lang="en-US" sz="1000" b="1" i="1" u="sng" dirty="0">
                <a:effectLst/>
                <a:ea typeface="Times New Roman" panose="02020603050405020304" pitchFamily="18" charset="0"/>
                <a:cs typeface="Times New Roman" panose="02020603050405020304" pitchFamily="18" charset="0"/>
              </a:rPr>
              <a:t>VERY SATISFIED</a:t>
            </a:r>
            <a:r>
              <a:rPr lang="en-US" sz="1000" i="1" dirty="0">
                <a:effectLst/>
                <a:ea typeface="Times New Roman" panose="02020603050405020304" pitchFamily="18" charset="0"/>
                <a:cs typeface="Times New Roman" panose="02020603050405020304" pitchFamily="18" charset="0"/>
              </a:rPr>
              <a:t> with the service.  </a:t>
            </a:r>
            <a:endParaRPr lang="en-US" i="1" dirty="0"/>
          </a:p>
        </p:txBody>
      </p:sp>
      <p:graphicFrame>
        <p:nvGraphicFramePr>
          <p:cNvPr id="5" name="Chart 4">
            <a:extLst>
              <a:ext uri="{FF2B5EF4-FFF2-40B4-BE49-F238E27FC236}">
                <a16:creationId xmlns:a16="http://schemas.microsoft.com/office/drawing/2014/main" id="{A4A0211E-E865-432A-AA96-15959448F203}"/>
              </a:ext>
            </a:extLst>
          </p:cNvPr>
          <p:cNvGraphicFramePr/>
          <p:nvPr>
            <p:extLst>
              <p:ext uri="{D42A27DB-BD31-4B8C-83A1-F6EECF244321}">
                <p14:modId xmlns:p14="http://schemas.microsoft.com/office/powerpoint/2010/main" val="1557450926"/>
              </p:ext>
            </p:extLst>
          </p:nvPr>
        </p:nvGraphicFramePr>
        <p:xfrm>
          <a:off x="-102633" y="1691997"/>
          <a:ext cx="8658804" cy="443697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Table 3">
            <a:extLst>
              <a:ext uri="{FF2B5EF4-FFF2-40B4-BE49-F238E27FC236}">
                <a16:creationId xmlns:a16="http://schemas.microsoft.com/office/drawing/2014/main" id="{91D45883-ED5E-46A6-9767-96C0BF2F93B7}"/>
              </a:ext>
            </a:extLst>
          </p:cNvPr>
          <p:cNvGraphicFramePr>
            <a:graphicFrameLocks noGrp="1"/>
          </p:cNvGraphicFramePr>
          <p:nvPr>
            <p:extLst>
              <p:ext uri="{D42A27DB-BD31-4B8C-83A1-F6EECF244321}">
                <p14:modId xmlns:p14="http://schemas.microsoft.com/office/powerpoint/2010/main" val="4247508104"/>
              </p:ext>
            </p:extLst>
          </p:nvPr>
        </p:nvGraphicFramePr>
        <p:xfrm>
          <a:off x="8205157" y="1727530"/>
          <a:ext cx="1100430" cy="4010797"/>
        </p:xfrm>
        <a:graphic>
          <a:graphicData uri="http://schemas.openxmlformats.org/drawingml/2006/table">
            <a:tbl>
              <a:tblPr>
                <a:tableStyleId>{93296810-A885-4BE3-A3E7-6D5BEEA58F35}</a:tableStyleId>
              </a:tblPr>
              <a:tblGrid>
                <a:gridCol w="1100430">
                  <a:extLst>
                    <a:ext uri="{9D8B030D-6E8A-4147-A177-3AD203B41FA5}">
                      <a16:colId xmlns:a16="http://schemas.microsoft.com/office/drawing/2014/main" val="3600829292"/>
                    </a:ext>
                  </a:extLst>
                </a:gridCol>
              </a:tblGrid>
              <a:tr h="0">
                <a:tc>
                  <a:txBody>
                    <a:bodyPr/>
                    <a:lstStyle/>
                    <a:p>
                      <a:pPr algn="ctr" fontAlgn="b">
                        <a:lnSpc>
                          <a:spcPts val="1700"/>
                        </a:lnSpc>
                      </a:pPr>
                      <a:r>
                        <a:rPr lang="en-US" sz="1800" b="1" i="0" u="none" strike="noStrike" dirty="0">
                          <a:solidFill>
                            <a:schemeClr val="tx1"/>
                          </a:solidFill>
                          <a:effectLst/>
                          <a:latin typeface="+mn-lt"/>
                        </a:rPr>
                        <a:t>Mean Score</a:t>
                      </a: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66885482"/>
                  </a:ext>
                </a:extLst>
              </a:tr>
              <a:tr h="380307">
                <a:tc>
                  <a:txBody>
                    <a:bodyPr/>
                    <a:lstStyle/>
                    <a:p>
                      <a:pPr algn="ctr" fontAlgn="b"/>
                      <a:r>
                        <a:rPr lang="en-US" sz="1800" b="1" i="0" u="none" strike="noStrike" dirty="0">
                          <a:solidFill>
                            <a:schemeClr val="tx1"/>
                          </a:solidFill>
                          <a:effectLst/>
                          <a:latin typeface="Calibri" panose="020F0502020204030204" pitchFamily="34" charset="0"/>
                        </a:rPr>
                        <a:t>5.9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553343256"/>
                  </a:ext>
                </a:extLst>
              </a:tr>
              <a:tr h="615821">
                <a:tc>
                  <a:txBody>
                    <a:bodyPr/>
                    <a:lstStyle/>
                    <a:p>
                      <a:pPr algn="ctr" fontAlgn="b"/>
                      <a:r>
                        <a:rPr lang="en-US" sz="1800" b="1" i="0" u="none" strike="noStrike" dirty="0">
                          <a:solidFill>
                            <a:schemeClr val="tx1"/>
                          </a:solidFill>
                          <a:effectLst/>
                          <a:latin typeface="Calibri" panose="020F0502020204030204" pitchFamily="34" charset="0"/>
                        </a:rPr>
                        <a:t>5.7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95261620"/>
                  </a:ext>
                </a:extLst>
              </a:tr>
              <a:tr h="634481">
                <a:tc>
                  <a:txBody>
                    <a:bodyPr/>
                    <a:lstStyle/>
                    <a:p>
                      <a:pPr algn="ctr" fontAlgn="b"/>
                      <a:r>
                        <a:rPr lang="en-US" sz="1800" b="1" i="0" u="none" strike="noStrike" dirty="0">
                          <a:solidFill>
                            <a:schemeClr val="tx1"/>
                          </a:solidFill>
                          <a:effectLst/>
                          <a:latin typeface="Calibri" panose="020F0502020204030204" pitchFamily="34" charset="0"/>
                        </a:rPr>
                        <a:t>5.7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45663363"/>
                  </a:ext>
                </a:extLst>
              </a:tr>
              <a:tr h="643812">
                <a:tc>
                  <a:txBody>
                    <a:bodyPr/>
                    <a:lstStyle/>
                    <a:p>
                      <a:pPr algn="ctr" fontAlgn="b"/>
                      <a:r>
                        <a:rPr lang="en-US" sz="1800" b="1" i="0" u="none" strike="noStrike" dirty="0">
                          <a:solidFill>
                            <a:schemeClr val="tx1"/>
                          </a:solidFill>
                          <a:effectLst/>
                          <a:latin typeface="Calibri" panose="020F0502020204030204" pitchFamily="34" charset="0"/>
                        </a:rPr>
                        <a:t>5.1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512191017"/>
                  </a:ext>
                </a:extLst>
              </a:tr>
              <a:tr h="634482">
                <a:tc>
                  <a:txBody>
                    <a:bodyPr/>
                    <a:lstStyle/>
                    <a:p>
                      <a:pPr algn="ctr" fontAlgn="b"/>
                      <a:r>
                        <a:rPr lang="en-US" sz="1800" b="1" i="0" u="none" strike="noStrike" dirty="0">
                          <a:solidFill>
                            <a:schemeClr val="tx1"/>
                          </a:solidFill>
                          <a:effectLst/>
                          <a:latin typeface="Calibri" panose="020F0502020204030204" pitchFamily="34" charset="0"/>
                        </a:rPr>
                        <a:t>5.1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05972304"/>
                  </a:ext>
                </a:extLst>
              </a:tr>
              <a:tr h="662474">
                <a:tc>
                  <a:txBody>
                    <a:bodyPr/>
                    <a:lstStyle/>
                    <a:p>
                      <a:pPr algn="ctr" fontAlgn="b"/>
                      <a:r>
                        <a:rPr lang="en-US" sz="1800" b="1" i="0" u="none" strike="noStrike" dirty="0">
                          <a:solidFill>
                            <a:schemeClr val="tx1"/>
                          </a:solidFill>
                          <a:effectLst/>
                          <a:latin typeface="Calibri" panose="020F0502020204030204" pitchFamily="34" charset="0"/>
                        </a:rPr>
                        <a:t>5.1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17566899"/>
                  </a:ext>
                </a:extLst>
              </a:tr>
            </a:tbl>
          </a:graphicData>
        </a:graphic>
      </p:graphicFrame>
      <p:sp>
        <p:nvSpPr>
          <p:cNvPr id="6" name="TextBox 5">
            <a:extLst>
              <a:ext uri="{FF2B5EF4-FFF2-40B4-BE49-F238E27FC236}">
                <a16:creationId xmlns:a16="http://schemas.microsoft.com/office/drawing/2014/main" id="{7B7DB27B-3EF2-44BF-BC2A-8CEB8295C518}"/>
              </a:ext>
            </a:extLst>
          </p:cNvPr>
          <p:cNvSpPr txBox="1"/>
          <p:nvPr/>
        </p:nvSpPr>
        <p:spPr>
          <a:xfrm>
            <a:off x="7620" y="1325450"/>
            <a:ext cx="9128760" cy="338554"/>
          </a:xfrm>
          <a:prstGeom prst="rect">
            <a:avLst/>
          </a:prstGeom>
          <a:noFill/>
        </p:spPr>
        <p:txBody>
          <a:bodyPr wrap="square" rtlCol="0">
            <a:spAutoFit/>
          </a:bodyPr>
          <a:lstStyle/>
          <a:p>
            <a:pPr algn="ctr"/>
            <a:r>
              <a:rPr lang="en-US" sz="1600" i="1" dirty="0"/>
              <a:t>(Ranked by Mean Score)</a:t>
            </a:r>
          </a:p>
        </p:txBody>
      </p:sp>
    </p:spTree>
    <p:extLst>
      <p:ext uri="{BB962C8B-B14F-4D97-AF65-F5344CB8AC3E}">
        <p14:creationId xmlns:p14="http://schemas.microsoft.com/office/powerpoint/2010/main" val="2168124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1D45883-ED5E-46A6-9767-96C0BF2F93B7}"/>
              </a:ext>
            </a:extLst>
          </p:cNvPr>
          <p:cNvGraphicFramePr>
            <a:graphicFrameLocks noGrp="1"/>
          </p:cNvGraphicFramePr>
          <p:nvPr>
            <p:extLst>
              <p:ext uri="{D42A27DB-BD31-4B8C-83A1-F6EECF244321}">
                <p14:modId xmlns:p14="http://schemas.microsoft.com/office/powerpoint/2010/main" val="4247638505"/>
              </p:ext>
            </p:extLst>
          </p:nvPr>
        </p:nvGraphicFramePr>
        <p:xfrm>
          <a:off x="8159085" y="1421889"/>
          <a:ext cx="1100430" cy="4344429"/>
        </p:xfrm>
        <a:graphic>
          <a:graphicData uri="http://schemas.openxmlformats.org/drawingml/2006/table">
            <a:tbl>
              <a:tblPr>
                <a:tableStyleId>{93296810-A885-4BE3-A3E7-6D5BEEA58F35}</a:tableStyleId>
              </a:tblPr>
              <a:tblGrid>
                <a:gridCol w="1100430">
                  <a:extLst>
                    <a:ext uri="{9D8B030D-6E8A-4147-A177-3AD203B41FA5}">
                      <a16:colId xmlns:a16="http://schemas.microsoft.com/office/drawing/2014/main" val="3600829292"/>
                    </a:ext>
                  </a:extLst>
                </a:gridCol>
              </a:tblGrid>
              <a:tr h="362601">
                <a:tc>
                  <a:txBody>
                    <a:bodyPr/>
                    <a:lstStyle/>
                    <a:p>
                      <a:pPr algn="ctr" fontAlgn="b">
                        <a:lnSpc>
                          <a:spcPts val="1700"/>
                        </a:lnSpc>
                      </a:pPr>
                      <a:r>
                        <a:rPr lang="en-US" sz="1800" b="1" i="0" u="none" strike="noStrike" dirty="0">
                          <a:solidFill>
                            <a:schemeClr val="tx1"/>
                          </a:solidFill>
                          <a:effectLst/>
                          <a:latin typeface="+mn-lt"/>
                        </a:rPr>
                        <a:t>Mean Score</a:t>
                      </a: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66885482"/>
                  </a:ext>
                </a:extLst>
              </a:tr>
              <a:tr h="313822">
                <a:tc>
                  <a:txBody>
                    <a:bodyPr/>
                    <a:lstStyle/>
                    <a:p>
                      <a:pPr algn="ctr" fontAlgn="b"/>
                      <a:r>
                        <a:rPr lang="en-US" sz="1800" b="1" i="0" u="none" strike="noStrike" dirty="0">
                          <a:solidFill>
                            <a:schemeClr val="tx1"/>
                          </a:solidFill>
                          <a:effectLst/>
                          <a:latin typeface="Calibri" panose="020F0502020204030204" pitchFamily="34" charset="0"/>
                        </a:rPr>
                        <a:t>4.9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553343256"/>
                  </a:ext>
                </a:extLst>
              </a:tr>
              <a:tr h="474261">
                <a:tc>
                  <a:txBody>
                    <a:bodyPr/>
                    <a:lstStyle/>
                    <a:p>
                      <a:pPr algn="ctr" fontAlgn="b"/>
                      <a:r>
                        <a:rPr lang="en-US" sz="1800" b="1" i="0" u="none" strike="noStrike" dirty="0">
                          <a:solidFill>
                            <a:schemeClr val="tx1"/>
                          </a:solidFill>
                          <a:effectLst/>
                          <a:latin typeface="Calibri" panose="020F0502020204030204" pitchFamily="34" charset="0"/>
                        </a:rPr>
                        <a:t>4.9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59492095"/>
                  </a:ext>
                </a:extLst>
              </a:tr>
              <a:tr h="429209">
                <a:tc>
                  <a:txBody>
                    <a:bodyPr/>
                    <a:lstStyle/>
                    <a:p>
                      <a:pPr algn="ctr" fontAlgn="b"/>
                      <a:r>
                        <a:rPr lang="en-US" sz="1800" b="1" i="0" u="none" strike="noStrike" dirty="0">
                          <a:solidFill>
                            <a:schemeClr val="tx1"/>
                          </a:solidFill>
                          <a:effectLst/>
                          <a:latin typeface="Calibri" panose="020F0502020204030204" pitchFamily="34" charset="0"/>
                        </a:rPr>
                        <a:t>4.9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969921763"/>
                  </a:ext>
                </a:extLst>
              </a:tr>
              <a:tr h="466530">
                <a:tc>
                  <a:txBody>
                    <a:bodyPr/>
                    <a:lstStyle/>
                    <a:p>
                      <a:pPr algn="ctr" fontAlgn="b"/>
                      <a:r>
                        <a:rPr lang="en-US" sz="1800" b="1" i="0" u="none" strike="noStrike" dirty="0">
                          <a:solidFill>
                            <a:schemeClr val="tx1"/>
                          </a:solidFill>
                          <a:effectLst/>
                          <a:latin typeface="Calibri" panose="020F0502020204030204" pitchFamily="34" charset="0"/>
                        </a:rPr>
                        <a:t>4.7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764934841"/>
                  </a:ext>
                </a:extLst>
              </a:tr>
              <a:tr h="419878">
                <a:tc>
                  <a:txBody>
                    <a:bodyPr/>
                    <a:lstStyle/>
                    <a:p>
                      <a:pPr algn="ctr" fontAlgn="b"/>
                      <a:r>
                        <a:rPr lang="en-US" sz="1800" b="1" i="0" u="none" strike="noStrike" dirty="0">
                          <a:solidFill>
                            <a:schemeClr val="tx1"/>
                          </a:solidFill>
                          <a:effectLst/>
                          <a:latin typeface="Calibri" panose="020F0502020204030204" pitchFamily="34" charset="0"/>
                        </a:rPr>
                        <a:t>4.7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95261620"/>
                  </a:ext>
                </a:extLst>
              </a:tr>
              <a:tr h="466530">
                <a:tc>
                  <a:txBody>
                    <a:bodyPr/>
                    <a:lstStyle/>
                    <a:p>
                      <a:pPr algn="ctr" fontAlgn="b"/>
                      <a:r>
                        <a:rPr lang="en-US" sz="1800" b="1" i="0" u="none" strike="noStrike" dirty="0">
                          <a:solidFill>
                            <a:schemeClr val="tx1"/>
                          </a:solidFill>
                          <a:effectLst/>
                          <a:latin typeface="Calibri" panose="020F0502020204030204" pitchFamily="34" charset="0"/>
                        </a:rPr>
                        <a:t>4.7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45663363"/>
                  </a:ext>
                </a:extLst>
              </a:tr>
              <a:tr h="429209">
                <a:tc>
                  <a:txBody>
                    <a:bodyPr/>
                    <a:lstStyle/>
                    <a:p>
                      <a:pPr algn="ctr" fontAlgn="b"/>
                      <a:r>
                        <a:rPr lang="en-US" sz="1800" b="1" i="0" u="none" strike="noStrike" dirty="0">
                          <a:solidFill>
                            <a:schemeClr val="tx1"/>
                          </a:solidFill>
                          <a:effectLst/>
                          <a:latin typeface="Calibri" panose="020F0502020204030204" pitchFamily="34" charset="0"/>
                        </a:rPr>
                        <a:t>4.6</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512191017"/>
                  </a:ext>
                </a:extLst>
              </a:tr>
              <a:tr h="475861">
                <a:tc>
                  <a:txBody>
                    <a:bodyPr/>
                    <a:lstStyle/>
                    <a:p>
                      <a:pPr algn="ctr" fontAlgn="b"/>
                      <a:r>
                        <a:rPr lang="en-US" sz="1800" b="1" i="0" u="none" strike="noStrike" dirty="0">
                          <a:solidFill>
                            <a:schemeClr val="tx1"/>
                          </a:solidFill>
                          <a:effectLst/>
                          <a:latin typeface="Calibri" panose="020F0502020204030204" pitchFamily="34" charset="0"/>
                        </a:rPr>
                        <a:t>4.6</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05972304"/>
                  </a:ext>
                </a:extLst>
              </a:tr>
              <a:tr h="429709">
                <a:tc>
                  <a:txBody>
                    <a:bodyPr/>
                    <a:lstStyle/>
                    <a:p>
                      <a:pPr algn="ctr" fontAlgn="b"/>
                      <a:r>
                        <a:rPr lang="en-US" sz="1800" b="1" i="0" u="none" strike="noStrike" dirty="0">
                          <a:solidFill>
                            <a:schemeClr val="tx1"/>
                          </a:solidFill>
                          <a:effectLst/>
                          <a:latin typeface="Calibri" panose="020F0502020204030204" pitchFamily="34" charset="0"/>
                        </a:rPr>
                        <a:t>4.6</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17566899"/>
                  </a:ext>
                </a:extLst>
              </a:tr>
            </a:tbl>
          </a:graphicData>
        </a:graphic>
      </p:graphicFrame>
      <p:sp>
        <p:nvSpPr>
          <p:cNvPr id="2" name="Title 1">
            <a:extLst>
              <a:ext uri="{FF2B5EF4-FFF2-40B4-BE49-F238E27FC236}">
                <a16:creationId xmlns:a16="http://schemas.microsoft.com/office/drawing/2014/main" id="{5AA82110-B25A-4701-A36A-5353F3FA4830}"/>
              </a:ext>
            </a:extLst>
          </p:cNvPr>
          <p:cNvSpPr>
            <a:spLocks noGrp="1"/>
          </p:cNvSpPr>
          <p:nvPr>
            <p:ph type="title"/>
          </p:nvPr>
        </p:nvSpPr>
        <p:spPr/>
        <p:txBody>
          <a:bodyPr>
            <a:normAutofit/>
          </a:bodyPr>
          <a:lstStyle/>
          <a:p>
            <a:r>
              <a:rPr lang="en-US" dirty="0"/>
              <a:t>Continued</a:t>
            </a:r>
          </a:p>
        </p:txBody>
      </p:sp>
      <p:sp>
        <p:nvSpPr>
          <p:cNvPr id="3" name="Text Placeholder 2">
            <a:extLst>
              <a:ext uri="{FF2B5EF4-FFF2-40B4-BE49-F238E27FC236}">
                <a16:creationId xmlns:a16="http://schemas.microsoft.com/office/drawing/2014/main" id="{EAA39967-36C0-426E-A764-B6B8A76B8524}"/>
              </a:ext>
            </a:extLst>
          </p:cNvPr>
          <p:cNvSpPr>
            <a:spLocks noGrp="1"/>
          </p:cNvSpPr>
          <p:nvPr>
            <p:ph type="body" sz="quarter" idx="10"/>
          </p:nvPr>
        </p:nvSpPr>
        <p:spPr/>
        <p:txBody>
          <a:bodyPr/>
          <a:lstStyle/>
          <a:p>
            <a:r>
              <a:rPr lang="en-US" dirty="0"/>
              <a:t>Q10. </a:t>
            </a:r>
            <a:r>
              <a:rPr lang="en-US" sz="1000" i="1" dirty="0">
                <a:effectLst/>
                <a:ea typeface="Times New Roman" panose="02020603050405020304" pitchFamily="18" charset="0"/>
                <a:cs typeface="Times New Roman" panose="02020603050405020304" pitchFamily="18" charset="0"/>
              </a:rPr>
              <a:t>I would like to read you a list of specific services provided by Ontario’s city government to residents of the City.  I would like you to tell me how satisfied </a:t>
            </a:r>
            <a:r>
              <a:rPr lang="en-US" sz="1000" i="1" u="sng" dirty="0">
                <a:effectLst/>
                <a:ea typeface="Times New Roman" panose="02020603050405020304" pitchFamily="18" charset="0"/>
                <a:cs typeface="Times New Roman" panose="02020603050405020304" pitchFamily="18" charset="0"/>
              </a:rPr>
              <a:t>you are personally</a:t>
            </a:r>
            <a:r>
              <a:rPr lang="en-US" sz="1000" i="1" dirty="0">
                <a:effectLst/>
                <a:ea typeface="Times New Roman" panose="02020603050405020304" pitchFamily="18" charset="0"/>
                <a:cs typeface="Times New Roman" panose="02020603050405020304" pitchFamily="18" charset="0"/>
              </a:rPr>
              <a:t> with the job that Ontario’s city government is doing in providing that service for the City’s residents.  We will use a scale of </a:t>
            </a:r>
            <a:r>
              <a:rPr lang="en-US" i="1" dirty="0">
                <a:ea typeface="Times New Roman" panose="02020603050405020304" pitchFamily="18" charset="0"/>
                <a:cs typeface="Times New Roman" panose="02020603050405020304" pitchFamily="18" charset="0"/>
              </a:rPr>
              <a:t>1</a:t>
            </a:r>
            <a:r>
              <a:rPr lang="en-US" sz="1000" i="1" dirty="0">
                <a:effectLst/>
                <a:ea typeface="Times New Roman" panose="02020603050405020304" pitchFamily="18" charset="0"/>
                <a:cs typeface="Times New Roman" panose="02020603050405020304" pitchFamily="18" charset="0"/>
              </a:rPr>
              <a:t> to 7, where</a:t>
            </a:r>
            <a:br>
              <a:rPr lang="en-US" sz="1000" i="1" dirty="0">
                <a:effectLst/>
                <a:ea typeface="Times New Roman" panose="02020603050405020304" pitchFamily="18" charset="0"/>
                <a:cs typeface="Times New Roman" panose="02020603050405020304" pitchFamily="18" charset="0"/>
              </a:rPr>
            </a:br>
            <a:r>
              <a:rPr lang="en-US" sz="1000" i="1" dirty="0">
                <a:effectLst/>
                <a:ea typeface="Times New Roman" panose="02020603050405020304" pitchFamily="18" charset="0"/>
                <a:cs typeface="Times New Roman" panose="02020603050405020304" pitchFamily="18" charset="0"/>
              </a:rPr>
              <a:t>1 means </a:t>
            </a:r>
            <a:r>
              <a:rPr lang="en-US" sz="1000" b="1" i="1" u="sng" dirty="0">
                <a:effectLst/>
                <a:ea typeface="Times New Roman" panose="02020603050405020304" pitchFamily="18" charset="0"/>
                <a:cs typeface="Times New Roman" panose="02020603050405020304" pitchFamily="18" charset="0"/>
              </a:rPr>
              <a:t>NOT AT ALL SATISFIED</a:t>
            </a:r>
            <a:r>
              <a:rPr lang="en-US" sz="1000" i="1" dirty="0">
                <a:effectLst/>
                <a:ea typeface="Times New Roman" panose="02020603050405020304" pitchFamily="18" charset="0"/>
                <a:cs typeface="Times New Roman" panose="02020603050405020304" pitchFamily="18" charset="0"/>
              </a:rPr>
              <a:t> with the service and 7 means you are </a:t>
            </a:r>
            <a:r>
              <a:rPr lang="en-US" sz="1000" b="1" i="1" u="sng" dirty="0">
                <a:effectLst/>
                <a:ea typeface="Times New Roman" panose="02020603050405020304" pitchFamily="18" charset="0"/>
                <a:cs typeface="Times New Roman" panose="02020603050405020304" pitchFamily="18" charset="0"/>
              </a:rPr>
              <a:t>VERY SATISFIED</a:t>
            </a:r>
            <a:r>
              <a:rPr lang="en-US" sz="1000" i="1" dirty="0">
                <a:effectLst/>
                <a:ea typeface="Times New Roman" panose="02020603050405020304" pitchFamily="18" charset="0"/>
                <a:cs typeface="Times New Roman" panose="02020603050405020304" pitchFamily="18" charset="0"/>
              </a:rPr>
              <a:t> with the service.  </a:t>
            </a:r>
            <a:endParaRPr lang="en-US" i="1" dirty="0"/>
          </a:p>
        </p:txBody>
      </p:sp>
      <p:graphicFrame>
        <p:nvGraphicFramePr>
          <p:cNvPr id="5" name="Chart 4">
            <a:extLst>
              <a:ext uri="{FF2B5EF4-FFF2-40B4-BE49-F238E27FC236}">
                <a16:creationId xmlns:a16="http://schemas.microsoft.com/office/drawing/2014/main" id="{A4A0211E-E865-432A-AA96-15959448F203}"/>
              </a:ext>
            </a:extLst>
          </p:cNvPr>
          <p:cNvGraphicFramePr/>
          <p:nvPr>
            <p:extLst>
              <p:ext uri="{D42A27DB-BD31-4B8C-83A1-F6EECF244321}">
                <p14:modId xmlns:p14="http://schemas.microsoft.com/office/powerpoint/2010/main" val="2175621803"/>
              </p:ext>
            </p:extLst>
          </p:nvPr>
        </p:nvGraphicFramePr>
        <p:xfrm>
          <a:off x="65316" y="1440069"/>
          <a:ext cx="8453533" cy="465157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7B7DB27B-3EF2-44BF-BC2A-8CEB8295C518}"/>
              </a:ext>
            </a:extLst>
          </p:cNvPr>
          <p:cNvSpPr txBox="1"/>
          <p:nvPr/>
        </p:nvSpPr>
        <p:spPr>
          <a:xfrm>
            <a:off x="7620" y="868251"/>
            <a:ext cx="9128760" cy="338554"/>
          </a:xfrm>
          <a:prstGeom prst="rect">
            <a:avLst/>
          </a:prstGeom>
          <a:noFill/>
        </p:spPr>
        <p:txBody>
          <a:bodyPr wrap="square" rtlCol="0">
            <a:spAutoFit/>
          </a:bodyPr>
          <a:lstStyle/>
          <a:p>
            <a:pPr algn="ctr"/>
            <a:r>
              <a:rPr lang="en-US" sz="1600" i="1" dirty="0"/>
              <a:t>(Ranked by Mean Score)</a:t>
            </a:r>
          </a:p>
        </p:txBody>
      </p:sp>
    </p:spTree>
    <p:extLst>
      <p:ext uri="{BB962C8B-B14F-4D97-AF65-F5344CB8AC3E}">
        <p14:creationId xmlns:p14="http://schemas.microsoft.com/office/powerpoint/2010/main" val="1772806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1D45883-ED5E-46A6-9767-96C0BF2F93B7}"/>
              </a:ext>
            </a:extLst>
          </p:cNvPr>
          <p:cNvGraphicFramePr>
            <a:graphicFrameLocks noGrp="1"/>
          </p:cNvGraphicFramePr>
          <p:nvPr>
            <p:extLst>
              <p:ext uri="{D42A27DB-BD31-4B8C-83A1-F6EECF244321}">
                <p14:modId xmlns:p14="http://schemas.microsoft.com/office/powerpoint/2010/main" val="3920746295"/>
              </p:ext>
            </p:extLst>
          </p:nvPr>
        </p:nvGraphicFramePr>
        <p:xfrm>
          <a:off x="8159085" y="1403227"/>
          <a:ext cx="1100430" cy="4279116"/>
        </p:xfrm>
        <a:graphic>
          <a:graphicData uri="http://schemas.openxmlformats.org/drawingml/2006/table">
            <a:tbl>
              <a:tblPr>
                <a:tableStyleId>{93296810-A885-4BE3-A3E7-6D5BEEA58F35}</a:tableStyleId>
              </a:tblPr>
              <a:tblGrid>
                <a:gridCol w="1100430">
                  <a:extLst>
                    <a:ext uri="{9D8B030D-6E8A-4147-A177-3AD203B41FA5}">
                      <a16:colId xmlns:a16="http://schemas.microsoft.com/office/drawing/2014/main" val="3600829292"/>
                    </a:ext>
                  </a:extLst>
                </a:gridCol>
              </a:tblGrid>
              <a:tr h="362601">
                <a:tc>
                  <a:txBody>
                    <a:bodyPr/>
                    <a:lstStyle/>
                    <a:p>
                      <a:pPr algn="ctr" fontAlgn="b">
                        <a:lnSpc>
                          <a:spcPts val="1700"/>
                        </a:lnSpc>
                      </a:pPr>
                      <a:r>
                        <a:rPr lang="en-US" sz="1800" b="1" i="0" u="none" strike="noStrike" dirty="0">
                          <a:solidFill>
                            <a:schemeClr val="tx1"/>
                          </a:solidFill>
                          <a:effectLst/>
                          <a:latin typeface="+mn-lt"/>
                        </a:rPr>
                        <a:t>Mean Score</a:t>
                      </a: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66885482"/>
                  </a:ext>
                </a:extLst>
              </a:tr>
              <a:tr h="480675">
                <a:tc>
                  <a:txBody>
                    <a:bodyPr/>
                    <a:lstStyle/>
                    <a:p>
                      <a:pPr algn="ctr" fontAlgn="b"/>
                      <a:r>
                        <a:rPr lang="en-US" sz="1800" b="1" i="0" u="none" strike="noStrike" dirty="0">
                          <a:solidFill>
                            <a:srgbClr val="000000"/>
                          </a:solidFill>
                          <a:effectLst/>
                          <a:latin typeface="Calibri" panose="020F0502020204030204" pitchFamily="34" charset="0"/>
                        </a:rPr>
                        <a:t>4.5</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553343256"/>
                  </a:ext>
                </a:extLst>
              </a:tr>
              <a:tr h="662474">
                <a:tc>
                  <a:txBody>
                    <a:bodyPr/>
                    <a:lstStyle/>
                    <a:p>
                      <a:pPr algn="ctr" fontAlgn="b"/>
                      <a:r>
                        <a:rPr lang="en-US" sz="1800" b="1" i="0" u="none" strike="noStrike" dirty="0">
                          <a:solidFill>
                            <a:srgbClr val="000000"/>
                          </a:solidFill>
                          <a:effectLst/>
                          <a:latin typeface="Calibri" panose="020F0502020204030204" pitchFamily="34" charset="0"/>
                        </a:rPr>
                        <a:t>4.5</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959492095"/>
                  </a:ext>
                </a:extLst>
              </a:tr>
              <a:tr h="671804">
                <a:tc>
                  <a:txBody>
                    <a:bodyPr/>
                    <a:lstStyle/>
                    <a:p>
                      <a:pPr algn="ctr" fontAlgn="b"/>
                      <a:r>
                        <a:rPr lang="en-US" sz="1800" b="1" i="0" u="none" strike="noStrike" dirty="0">
                          <a:solidFill>
                            <a:srgbClr val="000000"/>
                          </a:solidFill>
                          <a:effectLst/>
                          <a:latin typeface="Calibri" panose="020F0502020204030204" pitchFamily="34" charset="0"/>
                        </a:rPr>
                        <a:t>4.4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969921763"/>
                  </a:ext>
                </a:extLst>
              </a:tr>
              <a:tr h="653143">
                <a:tc>
                  <a:txBody>
                    <a:bodyPr/>
                    <a:lstStyle/>
                    <a:p>
                      <a:pPr algn="ctr" fontAlgn="b"/>
                      <a:r>
                        <a:rPr lang="en-US" sz="1800" b="1" i="0" u="none" strike="noStrike" dirty="0">
                          <a:solidFill>
                            <a:srgbClr val="000000"/>
                          </a:solidFill>
                          <a:effectLst/>
                          <a:latin typeface="Calibri" panose="020F0502020204030204" pitchFamily="34" charset="0"/>
                        </a:rPr>
                        <a:t>4.4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764934841"/>
                  </a:ext>
                </a:extLst>
              </a:tr>
              <a:tr h="662473">
                <a:tc>
                  <a:txBody>
                    <a:bodyPr/>
                    <a:lstStyle/>
                    <a:p>
                      <a:pPr algn="ctr" fontAlgn="b"/>
                      <a:r>
                        <a:rPr lang="en-US" sz="1800" b="1" i="0" u="none" strike="noStrike" dirty="0">
                          <a:solidFill>
                            <a:srgbClr val="000000"/>
                          </a:solidFill>
                          <a:effectLst/>
                          <a:latin typeface="Calibri" panose="020F0502020204030204" pitchFamily="34" charset="0"/>
                        </a:rPr>
                        <a:t>4.0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95261620"/>
                  </a:ext>
                </a:extLst>
              </a:tr>
              <a:tr h="709127">
                <a:tc>
                  <a:txBody>
                    <a:bodyPr/>
                    <a:lstStyle/>
                    <a:p>
                      <a:pPr algn="ctr" fontAlgn="b"/>
                      <a:r>
                        <a:rPr lang="en-US" sz="1800" b="1" i="0" u="none" strike="noStrike" dirty="0">
                          <a:solidFill>
                            <a:srgbClr val="000000"/>
                          </a:solidFill>
                          <a:effectLst/>
                          <a:latin typeface="Calibri" panose="020F0502020204030204" pitchFamily="34" charset="0"/>
                        </a:rPr>
                        <a:t>3.2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45663363"/>
                  </a:ext>
                </a:extLst>
              </a:tr>
            </a:tbl>
          </a:graphicData>
        </a:graphic>
      </p:graphicFrame>
      <p:sp>
        <p:nvSpPr>
          <p:cNvPr id="2" name="Title 1">
            <a:extLst>
              <a:ext uri="{FF2B5EF4-FFF2-40B4-BE49-F238E27FC236}">
                <a16:creationId xmlns:a16="http://schemas.microsoft.com/office/drawing/2014/main" id="{5AA82110-B25A-4701-A36A-5353F3FA4830}"/>
              </a:ext>
            </a:extLst>
          </p:cNvPr>
          <p:cNvSpPr>
            <a:spLocks noGrp="1"/>
          </p:cNvSpPr>
          <p:nvPr>
            <p:ph type="title"/>
          </p:nvPr>
        </p:nvSpPr>
        <p:spPr/>
        <p:txBody>
          <a:bodyPr>
            <a:normAutofit/>
          </a:bodyPr>
          <a:lstStyle/>
          <a:p>
            <a:r>
              <a:rPr lang="en-US" dirty="0"/>
              <a:t>Continued</a:t>
            </a:r>
          </a:p>
        </p:txBody>
      </p:sp>
      <p:sp>
        <p:nvSpPr>
          <p:cNvPr id="3" name="Text Placeholder 2">
            <a:extLst>
              <a:ext uri="{FF2B5EF4-FFF2-40B4-BE49-F238E27FC236}">
                <a16:creationId xmlns:a16="http://schemas.microsoft.com/office/drawing/2014/main" id="{EAA39967-36C0-426E-A764-B6B8A76B8524}"/>
              </a:ext>
            </a:extLst>
          </p:cNvPr>
          <p:cNvSpPr>
            <a:spLocks noGrp="1"/>
          </p:cNvSpPr>
          <p:nvPr>
            <p:ph type="body" sz="quarter" idx="10"/>
          </p:nvPr>
        </p:nvSpPr>
        <p:spPr/>
        <p:txBody>
          <a:bodyPr/>
          <a:lstStyle/>
          <a:p>
            <a:r>
              <a:rPr lang="en-US" dirty="0"/>
              <a:t>Q10. </a:t>
            </a:r>
            <a:r>
              <a:rPr lang="en-US" sz="1000" i="1" dirty="0">
                <a:effectLst/>
                <a:ea typeface="Times New Roman" panose="02020603050405020304" pitchFamily="18" charset="0"/>
                <a:cs typeface="Times New Roman" panose="02020603050405020304" pitchFamily="18" charset="0"/>
              </a:rPr>
              <a:t>I would like to read you a list of specific services provided by Ontario’s city government to residents of the City.  I would like you to tell me how satisfied </a:t>
            </a:r>
            <a:r>
              <a:rPr lang="en-US" sz="1000" i="1" u="sng" dirty="0">
                <a:effectLst/>
                <a:ea typeface="Times New Roman" panose="02020603050405020304" pitchFamily="18" charset="0"/>
                <a:cs typeface="Times New Roman" panose="02020603050405020304" pitchFamily="18" charset="0"/>
              </a:rPr>
              <a:t>you are personally</a:t>
            </a:r>
            <a:r>
              <a:rPr lang="en-US" sz="1000" i="1" dirty="0">
                <a:effectLst/>
                <a:ea typeface="Times New Roman" panose="02020603050405020304" pitchFamily="18" charset="0"/>
                <a:cs typeface="Times New Roman" panose="02020603050405020304" pitchFamily="18" charset="0"/>
              </a:rPr>
              <a:t> with the job that Ontario’s city government is doing in providing that service for the City’s residents.  We will use a scale of </a:t>
            </a:r>
            <a:r>
              <a:rPr lang="en-US" i="1" dirty="0">
                <a:ea typeface="Times New Roman" panose="02020603050405020304" pitchFamily="18" charset="0"/>
                <a:cs typeface="Times New Roman" panose="02020603050405020304" pitchFamily="18" charset="0"/>
              </a:rPr>
              <a:t>1</a:t>
            </a:r>
            <a:r>
              <a:rPr lang="en-US" sz="1000" i="1" dirty="0">
                <a:effectLst/>
                <a:ea typeface="Times New Roman" panose="02020603050405020304" pitchFamily="18" charset="0"/>
                <a:cs typeface="Times New Roman" panose="02020603050405020304" pitchFamily="18" charset="0"/>
              </a:rPr>
              <a:t> to 7, where</a:t>
            </a:r>
            <a:br>
              <a:rPr lang="en-US" sz="1000" i="1" dirty="0">
                <a:effectLst/>
                <a:ea typeface="Times New Roman" panose="02020603050405020304" pitchFamily="18" charset="0"/>
                <a:cs typeface="Times New Roman" panose="02020603050405020304" pitchFamily="18" charset="0"/>
              </a:rPr>
            </a:br>
            <a:r>
              <a:rPr lang="en-US" sz="1000" i="1" dirty="0">
                <a:effectLst/>
                <a:ea typeface="Times New Roman" panose="02020603050405020304" pitchFamily="18" charset="0"/>
                <a:cs typeface="Times New Roman" panose="02020603050405020304" pitchFamily="18" charset="0"/>
              </a:rPr>
              <a:t>1 means </a:t>
            </a:r>
            <a:r>
              <a:rPr lang="en-US" sz="1000" b="1" i="1" u="sng" dirty="0">
                <a:effectLst/>
                <a:ea typeface="Times New Roman" panose="02020603050405020304" pitchFamily="18" charset="0"/>
                <a:cs typeface="Times New Roman" panose="02020603050405020304" pitchFamily="18" charset="0"/>
              </a:rPr>
              <a:t>NOT AT ALL SATISFIED</a:t>
            </a:r>
            <a:r>
              <a:rPr lang="en-US" sz="1000" i="1" dirty="0">
                <a:effectLst/>
                <a:ea typeface="Times New Roman" panose="02020603050405020304" pitchFamily="18" charset="0"/>
                <a:cs typeface="Times New Roman" panose="02020603050405020304" pitchFamily="18" charset="0"/>
              </a:rPr>
              <a:t> with the service and 7 means you are </a:t>
            </a:r>
            <a:r>
              <a:rPr lang="en-US" sz="1000" b="1" i="1" u="sng" dirty="0">
                <a:effectLst/>
                <a:ea typeface="Times New Roman" panose="02020603050405020304" pitchFamily="18" charset="0"/>
                <a:cs typeface="Times New Roman" panose="02020603050405020304" pitchFamily="18" charset="0"/>
              </a:rPr>
              <a:t>VERY SATISFIED</a:t>
            </a:r>
            <a:r>
              <a:rPr lang="en-US" sz="1000" i="1" dirty="0">
                <a:effectLst/>
                <a:ea typeface="Times New Roman" panose="02020603050405020304" pitchFamily="18" charset="0"/>
                <a:cs typeface="Times New Roman" panose="02020603050405020304" pitchFamily="18" charset="0"/>
              </a:rPr>
              <a:t> with the service.  </a:t>
            </a:r>
            <a:endParaRPr lang="en-US" i="1" dirty="0"/>
          </a:p>
        </p:txBody>
      </p:sp>
      <p:graphicFrame>
        <p:nvGraphicFramePr>
          <p:cNvPr id="5" name="Chart 4">
            <a:extLst>
              <a:ext uri="{FF2B5EF4-FFF2-40B4-BE49-F238E27FC236}">
                <a16:creationId xmlns:a16="http://schemas.microsoft.com/office/drawing/2014/main" id="{A4A0211E-E865-432A-AA96-15959448F203}"/>
              </a:ext>
            </a:extLst>
          </p:cNvPr>
          <p:cNvGraphicFramePr/>
          <p:nvPr>
            <p:extLst>
              <p:ext uri="{D42A27DB-BD31-4B8C-83A1-F6EECF244321}">
                <p14:modId xmlns:p14="http://schemas.microsoft.com/office/powerpoint/2010/main" val="2068268549"/>
              </p:ext>
            </p:extLst>
          </p:nvPr>
        </p:nvGraphicFramePr>
        <p:xfrm>
          <a:off x="0" y="1440069"/>
          <a:ext cx="8518849" cy="4651576"/>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FEF2143B-99F5-4A7C-B038-9F0F5FEFB149}"/>
              </a:ext>
            </a:extLst>
          </p:cNvPr>
          <p:cNvSpPr txBox="1"/>
          <p:nvPr/>
        </p:nvSpPr>
        <p:spPr>
          <a:xfrm>
            <a:off x="7620" y="868251"/>
            <a:ext cx="9128760" cy="338554"/>
          </a:xfrm>
          <a:prstGeom prst="rect">
            <a:avLst/>
          </a:prstGeom>
          <a:noFill/>
        </p:spPr>
        <p:txBody>
          <a:bodyPr wrap="square" rtlCol="0">
            <a:spAutoFit/>
          </a:bodyPr>
          <a:lstStyle/>
          <a:p>
            <a:pPr algn="ctr"/>
            <a:r>
              <a:rPr lang="en-US" sz="1600" i="1" dirty="0"/>
              <a:t>(Ranked by Mean Score)</a:t>
            </a:r>
          </a:p>
        </p:txBody>
      </p:sp>
    </p:spTree>
    <p:extLst>
      <p:ext uri="{BB962C8B-B14F-4D97-AF65-F5344CB8AC3E}">
        <p14:creationId xmlns:p14="http://schemas.microsoft.com/office/powerpoint/2010/main" val="2760121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8EFCD-7227-4B2C-9728-A4C26AAE9E2F}"/>
              </a:ext>
            </a:extLst>
          </p:cNvPr>
          <p:cNvSpPr>
            <a:spLocks noGrp="1"/>
          </p:cNvSpPr>
          <p:nvPr>
            <p:ph type="title"/>
          </p:nvPr>
        </p:nvSpPr>
        <p:spPr/>
        <p:txBody>
          <a:bodyPr>
            <a:normAutofit fontScale="90000"/>
          </a:bodyPr>
          <a:lstStyle/>
          <a:p>
            <a:r>
              <a:rPr lang="en-US" dirty="0"/>
              <a:t>Most find introducing and/or expanding both senior and youth programs and services in Ontario to be very or somewhat important.</a:t>
            </a:r>
          </a:p>
        </p:txBody>
      </p:sp>
      <p:sp>
        <p:nvSpPr>
          <p:cNvPr id="3" name="Text Placeholder 2">
            <a:extLst>
              <a:ext uri="{FF2B5EF4-FFF2-40B4-BE49-F238E27FC236}">
                <a16:creationId xmlns:a16="http://schemas.microsoft.com/office/drawing/2014/main" id="{8F93FAE2-320D-48E7-8A19-C1EA2C8FB94B}"/>
              </a:ext>
            </a:extLst>
          </p:cNvPr>
          <p:cNvSpPr>
            <a:spLocks noGrp="1"/>
          </p:cNvSpPr>
          <p:nvPr>
            <p:ph type="body" sz="quarter" idx="10"/>
          </p:nvPr>
        </p:nvSpPr>
        <p:spPr/>
        <p:txBody>
          <a:bodyPr/>
          <a:lstStyle/>
          <a:p>
            <a:r>
              <a:rPr lang="en-US" dirty="0"/>
              <a:t>Q11. (Next) The City of Ontario is considering introducing and/or expanding activities for Ontario’s children and youth. Please tell me if you think it is very important, somewhat important, not too important, or not at all important for the City to fund new or expanded activities for Ontario’s children and youth. </a:t>
            </a:r>
            <a:br>
              <a:rPr lang="en-US" dirty="0"/>
            </a:br>
            <a:r>
              <a:rPr lang="en-US" dirty="0"/>
              <a:t>Q12. (Next) The City of Ontario is considering introducing and/or expanding programs and services for Ontario seniors. Please tell me if you think it is very important, somewhat important, not too important, or not at all important for the City to fund new or expanded programs and services for Ontario’s seniors. </a:t>
            </a:r>
          </a:p>
        </p:txBody>
      </p:sp>
      <p:graphicFrame>
        <p:nvGraphicFramePr>
          <p:cNvPr id="4" name="Chart 3">
            <a:extLst>
              <a:ext uri="{FF2B5EF4-FFF2-40B4-BE49-F238E27FC236}">
                <a16:creationId xmlns:a16="http://schemas.microsoft.com/office/drawing/2014/main" id="{B3CE9389-45F6-456F-B8D0-1DC1DBA125F4}"/>
              </a:ext>
            </a:extLst>
          </p:cNvPr>
          <p:cNvGraphicFramePr/>
          <p:nvPr>
            <p:extLst>
              <p:ext uri="{D42A27DB-BD31-4B8C-83A1-F6EECF244321}">
                <p14:modId xmlns:p14="http://schemas.microsoft.com/office/powerpoint/2010/main" val="3327931045"/>
              </p:ext>
            </p:extLst>
          </p:nvPr>
        </p:nvGraphicFramePr>
        <p:xfrm>
          <a:off x="2143335" y="2303910"/>
          <a:ext cx="2341984" cy="38519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D47C49A7-89CB-40C0-A462-D6C44A08A620}"/>
              </a:ext>
            </a:extLst>
          </p:cNvPr>
          <p:cNvGraphicFramePr/>
          <p:nvPr>
            <p:extLst>
              <p:ext uri="{D42A27DB-BD31-4B8C-83A1-F6EECF244321}">
                <p14:modId xmlns:p14="http://schemas.microsoft.com/office/powerpoint/2010/main" val="3104930192"/>
              </p:ext>
            </p:extLst>
          </p:nvPr>
        </p:nvGraphicFramePr>
        <p:xfrm>
          <a:off x="5826753" y="2303910"/>
          <a:ext cx="2341984" cy="3851951"/>
        </p:xfrm>
        <a:graphic>
          <a:graphicData uri="http://schemas.openxmlformats.org/drawingml/2006/chart">
            <c:chart xmlns:c="http://schemas.openxmlformats.org/drawingml/2006/chart" xmlns:r="http://schemas.openxmlformats.org/officeDocument/2006/relationships" r:id="rId3"/>
          </a:graphicData>
        </a:graphic>
      </p:graphicFrame>
      <p:sp>
        <p:nvSpPr>
          <p:cNvPr id="8" name="Right Bracket 7">
            <a:extLst>
              <a:ext uri="{FF2B5EF4-FFF2-40B4-BE49-F238E27FC236}">
                <a16:creationId xmlns:a16="http://schemas.microsoft.com/office/drawing/2014/main" id="{DBFA2262-2AAD-4DB7-818E-C3235A002A47}"/>
              </a:ext>
            </a:extLst>
          </p:cNvPr>
          <p:cNvSpPr/>
          <p:nvPr/>
        </p:nvSpPr>
        <p:spPr bwMode="auto">
          <a:xfrm>
            <a:off x="4375994" y="2419800"/>
            <a:ext cx="146304" cy="935593"/>
          </a:xfrm>
          <a:prstGeom prst="rightBracket">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820738"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chemeClr val="tx1"/>
              </a:solidFill>
              <a:effectLst/>
              <a:latin typeface="Arial" charset="0"/>
            </a:endParaRPr>
          </a:p>
        </p:txBody>
      </p:sp>
      <p:sp>
        <p:nvSpPr>
          <p:cNvPr id="10" name="TextBox 9">
            <a:extLst>
              <a:ext uri="{FF2B5EF4-FFF2-40B4-BE49-F238E27FC236}">
                <a16:creationId xmlns:a16="http://schemas.microsoft.com/office/drawing/2014/main" id="{C41A89A0-B43A-467F-92C5-2ED939D693C9}"/>
              </a:ext>
            </a:extLst>
          </p:cNvPr>
          <p:cNvSpPr txBox="1"/>
          <p:nvPr/>
        </p:nvSpPr>
        <p:spPr>
          <a:xfrm>
            <a:off x="4380375" y="2341362"/>
            <a:ext cx="1471289" cy="1066959"/>
          </a:xfrm>
          <a:prstGeom prst="rect">
            <a:avLst/>
          </a:prstGeom>
          <a:noFill/>
        </p:spPr>
        <p:txBody>
          <a:bodyPr wrap="square" rtlCol="0">
            <a:spAutoFit/>
          </a:bodyPr>
          <a:lstStyle/>
          <a:p>
            <a:pPr algn="ctr">
              <a:lnSpc>
                <a:spcPts val="1900"/>
              </a:lnSpc>
            </a:pPr>
            <a:r>
              <a:rPr lang="en-US" b="1" dirty="0">
                <a:solidFill>
                  <a:schemeClr val="accent1"/>
                </a:solidFill>
              </a:rPr>
              <a:t>Very/</a:t>
            </a:r>
            <a:br>
              <a:rPr lang="en-US" b="1" dirty="0">
                <a:solidFill>
                  <a:schemeClr val="accent1"/>
                </a:solidFill>
              </a:rPr>
            </a:br>
            <a:r>
              <a:rPr lang="en-US" b="1" dirty="0">
                <a:solidFill>
                  <a:schemeClr val="accent1"/>
                </a:solidFill>
              </a:rPr>
              <a:t>Somewhat Important</a:t>
            </a:r>
            <a:br>
              <a:rPr lang="en-US" b="1" dirty="0">
                <a:solidFill>
                  <a:schemeClr val="accent1"/>
                </a:solidFill>
              </a:rPr>
            </a:br>
            <a:r>
              <a:rPr lang="en-US" b="1" dirty="0">
                <a:solidFill>
                  <a:schemeClr val="accent1"/>
                </a:solidFill>
              </a:rPr>
              <a:t>94%</a:t>
            </a:r>
          </a:p>
        </p:txBody>
      </p:sp>
      <p:graphicFrame>
        <p:nvGraphicFramePr>
          <p:cNvPr id="11" name="Table 10">
            <a:extLst>
              <a:ext uri="{FF2B5EF4-FFF2-40B4-BE49-F238E27FC236}">
                <a16:creationId xmlns:a16="http://schemas.microsoft.com/office/drawing/2014/main" id="{1641684C-0166-41CA-A55F-8DFADD50EDE3}"/>
              </a:ext>
            </a:extLst>
          </p:cNvPr>
          <p:cNvGraphicFramePr>
            <a:graphicFrameLocks noGrp="1"/>
          </p:cNvGraphicFramePr>
          <p:nvPr>
            <p:extLst>
              <p:ext uri="{D42A27DB-BD31-4B8C-83A1-F6EECF244321}">
                <p14:modId xmlns:p14="http://schemas.microsoft.com/office/powerpoint/2010/main" val="1596290200"/>
              </p:ext>
            </p:extLst>
          </p:nvPr>
        </p:nvGraphicFramePr>
        <p:xfrm>
          <a:off x="34125" y="2461264"/>
          <a:ext cx="2132981" cy="3298507"/>
        </p:xfrm>
        <a:graphic>
          <a:graphicData uri="http://schemas.openxmlformats.org/drawingml/2006/table">
            <a:tbl>
              <a:tblPr>
                <a:tableStyleId>{5C22544A-7EE6-4342-B048-85BDC9FD1C3A}</a:tableStyleId>
              </a:tblPr>
              <a:tblGrid>
                <a:gridCol w="2132981">
                  <a:extLst>
                    <a:ext uri="{9D8B030D-6E8A-4147-A177-3AD203B41FA5}">
                      <a16:colId xmlns:a16="http://schemas.microsoft.com/office/drawing/2014/main" val="20000"/>
                    </a:ext>
                  </a:extLst>
                </a:gridCol>
              </a:tblGrid>
              <a:tr h="0">
                <a:tc>
                  <a:txBody>
                    <a:bodyPr/>
                    <a:lstStyle/>
                    <a:p>
                      <a:pPr algn="r" fontAlgn="ctr"/>
                      <a:r>
                        <a:rPr lang="en-US" sz="1800" b="0" i="0" u="none" strike="noStrike" dirty="0">
                          <a:solidFill>
                            <a:srgbClr val="000000"/>
                          </a:solidFill>
                          <a:effectLst/>
                          <a:latin typeface="+mn-lt"/>
                        </a:rPr>
                        <a:t>Very important</a:t>
                      </a:r>
                    </a:p>
                  </a:txBody>
                  <a:tcPr marL="7620" marR="7620" marT="762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07384">
                <a:tc>
                  <a:txBody>
                    <a:bodyPr/>
                    <a:lstStyle/>
                    <a:p>
                      <a:pPr algn="r" fontAlgn="b"/>
                      <a:r>
                        <a:rPr lang="en-US" sz="1800" b="0" i="0" u="none" strike="noStrike" dirty="0">
                          <a:solidFill>
                            <a:srgbClr val="000000"/>
                          </a:solidFill>
                          <a:effectLst/>
                          <a:latin typeface="+mn-lt"/>
                        </a:rPr>
                        <a:t>Somewhat important</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66302">
                <a:tc>
                  <a:txBody>
                    <a:bodyPr/>
                    <a:lstStyle/>
                    <a:p>
                      <a:pPr algn="r" fontAlgn="b"/>
                      <a:endParaRPr lang="en-US" sz="1800" b="0" i="0" u="none" strike="noStrike" dirty="0">
                        <a:solidFill>
                          <a:srgbClr val="000000"/>
                        </a:solidFill>
                        <a:effectLst/>
                        <a:latin typeface="+mn-lt"/>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36875">
                <a:tc>
                  <a:txBody>
                    <a:bodyPr/>
                    <a:lstStyle/>
                    <a:p>
                      <a:pPr algn="r" fontAlgn="ctr"/>
                      <a:r>
                        <a:rPr lang="en-US" sz="1800" b="0" i="0" u="none" strike="noStrike" dirty="0">
                          <a:solidFill>
                            <a:srgbClr val="000000"/>
                          </a:solidFill>
                          <a:effectLst/>
                          <a:latin typeface="+mn-lt"/>
                        </a:rPr>
                        <a:t>Not too important</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96266">
                <a:tc>
                  <a:txBody>
                    <a:bodyPr/>
                    <a:lstStyle/>
                    <a:p>
                      <a:pPr algn="r" fontAlgn="b"/>
                      <a:r>
                        <a:rPr lang="en-US" sz="1800" b="0" i="0" u="none" strike="noStrike" dirty="0">
                          <a:solidFill>
                            <a:srgbClr val="000000"/>
                          </a:solidFill>
                          <a:effectLst/>
                          <a:latin typeface="+mn-lt"/>
                        </a:rPr>
                        <a:t>Not at all important</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66302">
                <a:tc>
                  <a:txBody>
                    <a:bodyPr/>
                    <a:lstStyle/>
                    <a:p>
                      <a:pPr algn="r" fontAlgn="b"/>
                      <a:endParaRPr lang="en-US" sz="1800" b="0" i="0" u="none" strike="noStrike" dirty="0">
                        <a:solidFill>
                          <a:srgbClr val="000000"/>
                        </a:solidFill>
                        <a:effectLst/>
                        <a:latin typeface="+mn-lt"/>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43438">
                <a:tc>
                  <a:txBody>
                    <a:bodyPr/>
                    <a:lstStyle/>
                    <a:p>
                      <a:pPr algn="r" rtl="0" fontAlgn="ctr"/>
                      <a:r>
                        <a:rPr lang="en-US" sz="1800" b="0" i="0" u="none" strike="noStrike" dirty="0">
                          <a:solidFill>
                            <a:srgbClr val="000000"/>
                          </a:solidFill>
                          <a:effectLst/>
                          <a:latin typeface="+mn-lt"/>
                        </a:rPr>
                        <a:t>Don't know</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15" name="TextBox 14">
            <a:extLst>
              <a:ext uri="{FF2B5EF4-FFF2-40B4-BE49-F238E27FC236}">
                <a16:creationId xmlns:a16="http://schemas.microsoft.com/office/drawing/2014/main" id="{52D09E09-4F0F-49C0-9FC2-FD58053BDFC3}"/>
              </a:ext>
            </a:extLst>
          </p:cNvPr>
          <p:cNvSpPr txBox="1"/>
          <p:nvPr/>
        </p:nvSpPr>
        <p:spPr>
          <a:xfrm>
            <a:off x="1818821" y="1672843"/>
            <a:ext cx="2991012" cy="369332"/>
          </a:xfrm>
          <a:prstGeom prst="rect">
            <a:avLst/>
          </a:prstGeom>
          <a:solidFill>
            <a:schemeClr val="accent6">
              <a:lumMod val="40000"/>
              <a:lumOff val="60000"/>
            </a:schemeClr>
          </a:solidFill>
          <a:ln>
            <a:solidFill>
              <a:schemeClr val="accent1"/>
            </a:solidFill>
          </a:ln>
        </p:spPr>
        <p:txBody>
          <a:bodyPr wrap="square" rtlCol="0">
            <a:spAutoFit/>
          </a:bodyPr>
          <a:lstStyle>
            <a:defPPr>
              <a:defRPr lang="en-US"/>
            </a:defPPr>
            <a:lvl1pPr algn="ctr">
              <a:defRPr b="1"/>
            </a:lvl1pPr>
          </a:lstStyle>
          <a:p>
            <a:r>
              <a:rPr lang="en-US" dirty="0"/>
              <a:t>Youth Services and Programs</a:t>
            </a:r>
          </a:p>
        </p:txBody>
      </p:sp>
      <p:sp>
        <p:nvSpPr>
          <p:cNvPr id="16" name="TextBox 15">
            <a:extLst>
              <a:ext uri="{FF2B5EF4-FFF2-40B4-BE49-F238E27FC236}">
                <a16:creationId xmlns:a16="http://schemas.microsoft.com/office/drawing/2014/main" id="{2E12959F-4F08-475C-8F69-85BBD9DB30AD}"/>
              </a:ext>
            </a:extLst>
          </p:cNvPr>
          <p:cNvSpPr txBox="1"/>
          <p:nvPr/>
        </p:nvSpPr>
        <p:spPr>
          <a:xfrm>
            <a:off x="5502239" y="1668097"/>
            <a:ext cx="2991012" cy="369332"/>
          </a:xfrm>
          <a:prstGeom prst="rect">
            <a:avLst/>
          </a:prstGeom>
          <a:solidFill>
            <a:schemeClr val="accent6">
              <a:lumMod val="40000"/>
              <a:lumOff val="60000"/>
            </a:schemeClr>
          </a:solidFill>
          <a:ln>
            <a:solidFill>
              <a:schemeClr val="accent1"/>
            </a:solidFill>
          </a:ln>
        </p:spPr>
        <p:txBody>
          <a:bodyPr wrap="square" rtlCol="0">
            <a:spAutoFit/>
          </a:bodyPr>
          <a:lstStyle>
            <a:defPPr>
              <a:defRPr lang="en-US"/>
            </a:defPPr>
            <a:lvl1pPr algn="ctr">
              <a:defRPr b="1"/>
            </a:lvl1pPr>
          </a:lstStyle>
          <a:p>
            <a:r>
              <a:rPr lang="en-US" dirty="0"/>
              <a:t>Senior Services and Programs</a:t>
            </a:r>
          </a:p>
        </p:txBody>
      </p:sp>
      <p:sp>
        <p:nvSpPr>
          <p:cNvPr id="17" name="Right Bracket 16">
            <a:extLst>
              <a:ext uri="{FF2B5EF4-FFF2-40B4-BE49-F238E27FC236}">
                <a16:creationId xmlns:a16="http://schemas.microsoft.com/office/drawing/2014/main" id="{9859A21E-82F0-4CB7-B643-6E84D82FE204}"/>
              </a:ext>
            </a:extLst>
          </p:cNvPr>
          <p:cNvSpPr/>
          <p:nvPr/>
        </p:nvSpPr>
        <p:spPr bwMode="auto">
          <a:xfrm>
            <a:off x="7691099" y="2419672"/>
            <a:ext cx="146304" cy="935593"/>
          </a:xfrm>
          <a:prstGeom prst="rightBracket">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820738"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chemeClr val="tx1"/>
              </a:solidFill>
              <a:effectLst/>
              <a:latin typeface="Arial" charset="0"/>
            </a:endParaRPr>
          </a:p>
        </p:txBody>
      </p:sp>
      <p:sp>
        <p:nvSpPr>
          <p:cNvPr id="18" name="TextBox 17">
            <a:extLst>
              <a:ext uri="{FF2B5EF4-FFF2-40B4-BE49-F238E27FC236}">
                <a16:creationId xmlns:a16="http://schemas.microsoft.com/office/drawing/2014/main" id="{C3A85699-CB52-40ED-A6EB-99A35E7320A0}"/>
              </a:ext>
            </a:extLst>
          </p:cNvPr>
          <p:cNvSpPr txBox="1"/>
          <p:nvPr/>
        </p:nvSpPr>
        <p:spPr>
          <a:xfrm>
            <a:off x="7695480" y="2341234"/>
            <a:ext cx="1471289" cy="1066959"/>
          </a:xfrm>
          <a:prstGeom prst="rect">
            <a:avLst/>
          </a:prstGeom>
          <a:noFill/>
        </p:spPr>
        <p:txBody>
          <a:bodyPr wrap="square" rtlCol="0">
            <a:spAutoFit/>
          </a:bodyPr>
          <a:lstStyle/>
          <a:p>
            <a:pPr algn="ctr">
              <a:lnSpc>
                <a:spcPts val="1900"/>
              </a:lnSpc>
            </a:pPr>
            <a:r>
              <a:rPr lang="en-US" b="1" dirty="0">
                <a:solidFill>
                  <a:schemeClr val="accent1"/>
                </a:solidFill>
              </a:rPr>
              <a:t>Very/</a:t>
            </a:r>
            <a:br>
              <a:rPr lang="en-US" b="1" dirty="0">
                <a:solidFill>
                  <a:schemeClr val="accent1"/>
                </a:solidFill>
              </a:rPr>
            </a:br>
            <a:r>
              <a:rPr lang="en-US" b="1" dirty="0">
                <a:solidFill>
                  <a:schemeClr val="accent1"/>
                </a:solidFill>
              </a:rPr>
              <a:t>Somewhat Important</a:t>
            </a:r>
            <a:br>
              <a:rPr lang="en-US" b="1" dirty="0">
                <a:solidFill>
                  <a:schemeClr val="accent1"/>
                </a:solidFill>
              </a:rPr>
            </a:br>
            <a:r>
              <a:rPr lang="en-US" b="1" dirty="0">
                <a:solidFill>
                  <a:schemeClr val="accent1"/>
                </a:solidFill>
              </a:rPr>
              <a:t>90%</a:t>
            </a:r>
          </a:p>
        </p:txBody>
      </p:sp>
      <p:sp>
        <p:nvSpPr>
          <p:cNvPr id="19" name="Oval 18">
            <a:extLst>
              <a:ext uri="{FF2B5EF4-FFF2-40B4-BE49-F238E27FC236}">
                <a16:creationId xmlns:a16="http://schemas.microsoft.com/office/drawing/2014/main" id="{FAC03C6E-D6BE-4C5B-A562-099E8BBAE78C}"/>
              </a:ext>
            </a:extLst>
          </p:cNvPr>
          <p:cNvSpPr/>
          <p:nvPr/>
        </p:nvSpPr>
        <p:spPr>
          <a:xfrm>
            <a:off x="3963431" y="2391807"/>
            <a:ext cx="479733" cy="479733"/>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88D088B2-CCB0-4C30-8093-11574E94E7CF}"/>
              </a:ext>
            </a:extLst>
          </p:cNvPr>
          <p:cNvSpPr/>
          <p:nvPr/>
        </p:nvSpPr>
        <p:spPr>
          <a:xfrm>
            <a:off x="7328036" y="2377042"/>
            <a:ext cx="479733" cy="479733"/>
          </a:xfrm>
          <a:prstGeom prst="ellipse">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30329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77A37-BA74-45C0-94DC-92932B08D03F}"/>
              </a:ext>
            </a:extLst>
          </p:cNvPr>
          <p:cNvSpPr>
            <a:spLocks noGrp="1"/>
          </p:cNvSpPr>
          <p:nvPr>
            <p:ph type="title"/>
          </p:nvPr>
        </p:nvSpPr>
        <p:spPr/>
        <p:txBody>
          <a:bodyPr/>
          <a:lstStyle/>
          <a:p>
            <a:r>
              <a:rPr lang="en-US" dirty="0"/>
              <a:t>Perceptions of Safety</a:t>
            </a:r>
            <a:br>
              <a:rPr lang="en-US" dirty="0"/>
            </a:br>
            <a:r>
              <a:rPr lang="en-US" dirty="0"/>
              <a:t>in the City of Ontario</a:t>
            </a:r>
          </a:p>
        </p:txBody>
      </p:sp>
    </p:spTree>
    <p:extLst>
      <p:ext uri="{BB962C8B-B14F-4D97-AF65-F5344CB8AC3E}">
        <p14:creationId xmlns:p14="http://schemas.microsoft.com/office/powerpoint/2010/main" val="4100068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BC8F1-5808-414F-BD13-F3409783CF66}"/>
              </a:ext>
            </a:extLst>
          </p:cNvPr>
          <p:cNvSpPr>
            <a:spLocks noGrp="1"/>
          </p:cNvSpPr>
          <p:nvPr>
            <p:ph type="title"/>
          </p:nvPr>
        </p:nvSpPr>
        <p:spPr/>
        <p:txBody>
          <a:bodyPr/>
          <a:lstStyle/>
          <a:p>
            <a:r>
              <a:rPr lang="en-US" dirty="0"/>
              <a:t>Survey Specifics and Methodology</a:t>
            </a:r>
          </a:p>
        </p:txBody>
      </p:sp>
      <p:sp>
        <p:nvSpPr>
          <p:cNvPr id="3" name="Text Placeholder 2">
            <a:extLst>
              <a:ext uri="{FF2B5EF4-FFF2-40B4-BE49-F238E27FC236}">
                <a16:creationId xmlns:a16="http://schemas.microsoft.com/office/drawing/2014/main" id="{15936DCB-CE1E-4D12-8B79-7AB47BE534E8}"/>
              </a:ext>
            </a:extLst>
          </p:cNvPr>
          <p:cNvSpPr>
            <a:spLocks noGrp="1"/>
          </p:cNvSpPr>
          <p:nvPr>
            <p:ph type="body" sz="quarter" idx="10"/>
          </p:nvPr>
        </p:nvSpPr>
        <p:spPr/>
        <p:txBody>
          <a:bodyPr/>
          <a:lstStyle/>
          <a:p>
            <a:endParaRPr lang="en-US" dirty="0"/>
          </a:p>
        </p:txBody>
      </p:sp>
      <p:graphicFrame>
        <p:nvGraphicFramePr>
          <p:cNvPr id="44" name="Table 43">
            <a:extLst>
              <a:ext uri="{FF2B5EF4-FFF2-40B4-BE49-F238E27FC236}">
                <a16:creationId xmlns:a16="http://schemas.microsoft.com/office/drawing/2014/main" id="{24C083AE-A7C4-46E6-8E31-C2191E1D070E}"/>
              </a:ext>
            </a:extLst>
          </p:cNvPr>
          <p:cNvGraphicFramePr>
            <a:graphicFrameLocks noGrp="1"/>
          </p:cNvGraphicFramePr>
          <p:nvPr>
            <p:extLst>
              <p:ext uri="{D42A27DB-BD31-4B8C-83A1-F6EECF244321}">
                <p14:modId xmlns:p14="http://schemas.microsoft.com/office/powerpoint/2010/main" val="581116249"/>
              </p:ext>
            </p:extLst>
          </p:nvPr>
        </p:nvGraphicFramePr>
        <p:xfrm>
          <a:off x="149290" y="920120"/>
          <a:ext cx="8827233" cy="5209495"/>
        </p:xfrm>
        <a:graphic>
          <a:graphicData uri="http://schemas.openxmlformats.org/drawingml/2006/table">
            <a:tbl>
              <a:tblPr firstCol="1" bandRow="1">
                <a:tableStyleId>{93296810-A885-4BE3-A3E7-6D5BEEA58F35}</a:tableStyleId>
              </a:tblPr>
              <a:tblGrid>
                <a:gridCol w="2708401">
                  <a:extLst>
                    <a:ext uri="{9D8B030D-6E8A-4147-A177-3AD203B41FA5}">
                      <a16:colId xmlns:a16="http://schemas.microsoft.com/office/drawing/2014/main" val="90720934"/>
                    </a:ext>
                  </a:extLst>
                </a:gridCol>
                <a:gridCol w="6118832">
                  <a:extLst>
                    <a:ext uri="{9D8B030D-6E8A-4147-A177-3AD203B41FA5}">
                      <a16:colId xmlns:a16="http://schemas.microsoft.com/office/drawing/2014/main" val="4125130851"/>
                    </a:ext>
                  </a:extLst>
                </a:gridCol>
              </a:tblGrid>
              <a:tr h="450443">
                <a:tc>
                  <a:txBody>
                    <a:bodyPr/>
                    <a:lstStyle/>
                    <a:p>
                      <a:pPr algn="ctr"/>
                      <a:r>
                        <a:rPr lang="en-US" sz="1800" dirty="0"/>
                        <a:t>Dates</a:t>
                      </a:r>
                    </a:p>
                  </a:txBody>
                  <a:tcPr anchor="ctr">
                    <a:solidFill>
                      <a:schemeClr val="accent1"/>
                    </a:solidFill>
                  </a:tcPr>
                </a:tc>
                <a:tc>
                  <a:txBody>
                    <a:bodyPr/>
                    <a:lstStyle/>
                    <a:p>
                      <a:pPr marL="0" marR="0" algn="ctr">
                        <a:lnSpc>
                          <a:spcPct val="107000"/>
                        </a:lnSpc>
                        <a:spcBef>
                          <a:spcPts val="0"/>
                        </a:spcBef>
                        <a:spcAft>
                          <a:spcPts val="800"/>
                        </a:spcAft>
                      </a:pPr>
                      <a:r>
                        <a:rPr lang="en-US" sz="18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May 10-23, 2021</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39337317"/>
                  </a:ext>
                </a:extLst>
              </a:tr>
              <a:tr h="450443">
                <a:tc>
                  <a:txBody>
                    <a:bodyPr/>
                    <a:lstStyle/>
                    <a:p>
                      <a:pPr algn="ctr"/>
                      <a:r>
                        <a:rPr lang="en-US" sz="1800" dirty="0"/>
                        <a:t>Survey Type</a:t>
                      </a:r>
                    </a:p>
                  </a:txBody>
                  <a:tcPr anchor="ctr">
                    <a:solidFill>
                      <a:schemeClr val="accent1"/>
                    </a:solidFill>
                  </a:tcPr>
                </a:tc>
                <a:tc>
                  <a:txBody>
                    <a:bodyPr/>
                    <a:lstStyle/>
                    <a:p>
                      <a:pPr marL="0" marR="0" algn="ctr">
                        <a:lnSpc>
                          <a:spcPct val="107000"/>
                        </a:lnSpc>
                        <a:spcBef>
                          <a:spcPts val="0"/>
                        </a:spcBef>
                        <a:spcAft>
                          <a:spcPts val="800"/>
                        </a:spcAft>
                      </a:pPr>
                      <a:r>
                        <a:rPr lang="en-US" sz="18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Dual-mode Resident Survey    </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83586739"/>
                  </a:ext>
                </a:extLst>
              </a:tr>
              <a:tr h="450443">
                <a:tc>
                  <a:txBody>
                    <a:bodyPr/>
                    <a:lstStyle/>
                    <a:p>
                      <a:pPr algn="ctr"/>
                      <a:r>
                        <a:rPr lang="en-US" sz="1800" dirty="0"/>
                        <a:t>Research Population</a:t>
                      </a:r>
                    </a:p>
                  </a:txBody>
                  <a:tcPr anchor="ctr">
                    <a:solidFill>
                      <a:schemeClr val="accent1"/>
                    </a:solidFill>
                  </a:tcPr>
                </a:tc>
                <a:tc>
                  <a:txBody>
                    <a:bodyPr/>
                    <a:lstStyle/>
                    <a:p>
                      <a:pPr marL="0" marR="0" algn="ctr">
                        <a:lnSpc>
                          <a:spcPct val="107000"/>
                        </a:lnSpc>
                        <a:spcBef>
                          <a:spcPts val="0"/>
                        </a:spcBef>
                        <a:spcAft>
                          <a:spcPts val="800"/>
                        </a:spcAft>
                      </a:pPr>
                      <a:r>
                        <a:rPr lang="en-US" sz="18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Adult Residents in the City of Ontario</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45775839"/>
                  </a:ext>
                </a:extLst>
              </a:tr>
              <a:tr h="450443">
                <a:tc>
                  <a:txBody>
                    <a:bodyPr/>
                    <a:lstStyle/>
                    <a:p>
                      <a:pPr algn="ctr"/>
                      <a:r>
                        <a:rPr lang="en-US" sz="1800" dirty="0"/>
                        <a:t>Total Interviews</a:t>
                      </a:r>
                    </a:p>
                  </a:txBody>
                  <a:tcPr anchor="ctr">
                    <a:solidFill>
                      <a:schemeClr val="accent1"/>
                    </a:solidFill>
                  </a:tcPr>
                </a:tc>
                <a:tc>
                  <a:txBody>
                    <a:bodyPr/>
                    <a:lstStyle/>
                    <a:p>
                      <a:pPr marL="0" marR="0" algn="ctr">
                        <a:lnSpc>
                          <a:spcPct val="107000"/>
                        </a:lnSpc>
                        <a:spcBef>
                          <a:spcPts val="0"/>
                        </a:spcBef>
                        <a:spcAft>
                          <a:spcPts val="800"/>
                        </a:spcAft>
                      </a:pPr>
                      <a:r>
                        <a:rPr lang="en-US" sz="18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544*</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55793943"/>
                  </a:ext>
                </a:extLst>
              </a:tr>
              <a:tr h="705068">
                <a:tc>
                  <a:txBody>
                    <a:bodyPr/>
                    <a:lstStyle/>
                    <a:p>
                      <a:pPr algn="ctr"/>
                      <a:r>
                        <a:rPr lang="en-US" sz="1800" dirty="0"/>
                        <a:t>Margin of Sampling Error</a:t>
                      </a:r>
                    </a:p>
                  </a:txBody>
                  <a:tcPr anchor="ctr">
                    <a:solidFill>
                      <a:schemeClr val="accent1"/>
                    </a:solidFill>
                  </a:tcPr>
                </a:tc>
                <a:tc>
                  <a:txBody>
                    <a:bodyPr/>
                    <a:lstStyle/>
                    <a:p>
                      <a:pPr marL="0" marR="0" algn="ctr">
                        <a:lnSpc>
                          <a:spcPct val="107000"/>
                        </a:lnSpc>
                        <a:spcBef>
                          <a:spcPts val="0"/>
                        </a:spcBef>
                        <a:spcAft>
                          <a:spcPts val="0"/>
                        </a:spcAft>
                      </a:pPr>
                      <a:r>
                        <a:rPr lang="en-US" sz="18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(Full Sample) ±4.4% at the 95% Confidence Level</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(Half Sample) ±6.2% at the 95% Confidence Level</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4126025"/>
                  </a:ext>
                </a:extLst>
              </a:tr>
              <a:tr h="1126106">
                <a:tc>
                  <a:txBody>
                    <a:bodyPr/>
                    <a:lstStyle/>
                    <a:p>
                      <a:pPr algn="ctr"/>
                      <a:endParaRPr lang="en-US" sz="1800" dirty="0"/>
                    </a:p>
                    <a:p>
                      <a:pPr algn="ctr"/>
                      <a:r>
                        <a:rPr lang="en-US" sz="1800" dirty="0"/>
                        <a:t>Contact Methods</a:t>
                      </a:r>
                    </a:p>
                    <a:p>
                      <a:pPr algn="ctr"/>
                      <a:endParaRPr lang="en-US" sz="1800" dirty="0"/>
                    </a:p>
                  </a:txBody>
                  <a:tcPr anchor="ctr">
                    <a:solidFill>
                      <a:schemeClr val="accent1"/>
                    </a:solidFill>
                  </a:tcPr>
                </a:tc>
                <a:tc>
                  <a:txBody>
                    <a:bodyPr/>
                    <a:lstStyle/>
                    <a:p>
                      <a:pPr algn="ctr"/>
                      <a:endParaRPr lang="en-US" sz="1800" dirty="0"/>
                    </a:p>
                  </a:txBody>
                  <a:tcPr anchor="ctr"/>
                </a:tc>
                <a:extLst>
                  <a:ext uri="{0D108BD9-81ED-4DB2-BD59-A6C34878D82A}">
                    <a16:rowId xmlns:a16="http://schemas.microsoft.com/office/drawing/2014/main" val="1056214626"/>
                  </a:ext>
                </a:extLst>
              </a:tr>
              <a:tr h="1126106">
                <a:tc>
                  <a:txBody>
                    <a:bodyPr/>
                    <a:lstStyle/>
                    <a:p>
                      <a:pPr algn="ctr"/>
                      <a:endParaRPr lang="en-US" sz="1800" dirty="0"/>
                    </a:p>
                    <a:p>
                      <a:pPr algn="ctr"/>
                      <a:r>
                        <a:rPr lang="en-US" sz="1800" dirty="0"/>
                        <a:t>Data Collection Modes</a:t>
                      </a:r>
                    </a:p>
                    <a:p>
                      <a:pPr algn="ctr"/>
                      <a:endParaRPr lang="en-US" sz="1800" dirty="0"/>
                    </a:p>
                  </a:txBody>
                  <a:tcPr anchor="ctr">
                    <a:solidFill>
                      <a:schemeClr val="accent1"/>
                    </a:solidFill>
                  </a:tcPr>
                </a:tc>
                <a:tc>
                  <a:txBody>
                    <a:bodyPr/>
                    <a:lstStyle/>
                    <a:p>
                      <a:pPr algn="ctr"/>
                      <a:endParaRPr lang="en-US" sz="1800" dirty="0"/>
                    </a:p>
                  </a:txBody>
                  <a:tcPr anchor="ctr"/>
                </a:tc>
                <a:extLst>
                  <a:ext uri="{0D108BD9-81ED-4DB2-BD59-A6C34878D82A}">
                    <a16:rowId xmlns:a16="http://schemas.microsoft.com/office/drawing/2014/main" val="598336593"/>
                  </a:ext>
                </a:extLst>
              </a:tr>
              <a:tr h="450443">
                <a:tc>
                  <a:txBody>
                    <a:bodyPr/>
                    <a:lstStyle/>
                    <a:p>
                      <a:pPr algn="ctr"/>
                      <a:r>
                        <a:rPr lang="en-US" sz="1800" dirty="0"/>
                        <a:t>Languages</a:t>
                      </a:r>
                    </a:p>
                  </a:txBody>
                  <a:tcPr anchor="ctr">
                    <a:solidFill>
                      <a:schemeClr val="accent1"/>
                    </a:solidFill>
                  </a:tcPr>
                </a:tc>
                <a:tc>
                  <a:txBody>
                    <a:bodyPr/>
                    <a:lstStyle/>
                    <a:p>
                      <a:pPr algn="ctr"/>
                      <a:r>
                        <a:rPr lang="en-US" sz="1800" dirty="0"/>
                        <a:t>Telephones in English and Spanish; Online in English Only</a:t>
                      </a:r>
                    </a:p>
                  </a:txBody>
                  <a:tcPr anchor="ctr"/>
                </a:tc>
                <a:extLst>
                  <a:ext uri="{0D108BD9-81ED-4DB2-BD59-A6C34878D82A}">
                    <a16:rowId xmlns:a16="http://schemas.microsoft.com/office/drawing/2014/main" val="793723494"/>
                  </a:ext>
                </a:extLst>
              </a:tr>
            </a:tbl>
          </a:graphicData>
        </a:graphic>
      </p:graphicFrame>
      <p:sp>
        <p:nvSpPr>
          <p:cNvPr id="99" name="TextBox 98">
            <a:extLst>
              <a:ext uri="{FF2B5EF4-FFF2-40B4-BE49-F238E27FC236}">
                <a16:creationId xmlns:a16="http://schemas.microsoft.com/office/drawing/2014/main" id="{BF893B24-64E1-4934-ABE8-F9EFEFA513D3}"/>
              </a:ext>
            </a:extLst>
          </p:cNvPr>
          <p:cNvSpPr txBox="1"/>
          <p:nvPr/>
        </p:nvSpPr>
        <p:spPr>
          <a:xfrm>
            <a:off x="4280487" y="6167066"/>
            <a:ext cx="3805108" cy="261610"/>
          </a:xfrm>
          <a:prstGeom prst="rect">
            <a:avLst/>
          </a:prstGeom>
          <a:noFill/>
        </p:spPr>
        <p:txBody>
          <a:bodyPr wrap="square" rtlCol="0">
            <a:spAutoFit/>
          </a:bodyPr>
          <a:lstStyle/>
          <a:p>
            <a:pPr algn="ctr"/>
            <a:r>
              <a:rPr lang="en-US" sz="1100" i="1" dirty="0"/>
              <a:t>(Note: Not All Results Will Sum to 100% Due to Rounding)</a:t>
            </a:r>
          </a:p>
        </p:txBody>
      </p:sp>
      <p:grpSp>
        <p:nvGrpSpPr>
          <p:cNvPr id="4" name="Group 3">
            <a:extLst>
              <a:ext uri="{FF2B5EF4-FFF2-40B4-BE49-F238E27FC236}">
                <a16:creationId xmlns:a16="http://schemas.microsoft.com/office/drawing/2014/main" id="{411D14C9-F558-4D13-86BB-609F6F0DC4E5}"/>
              </a:ext>
            </a:extLst>
          </p:cNvPr>
          <p:cNvGrpSpPr/>
          <p:nvPr/>
        </p:nvGrpSpPr>
        <p:grpSpPr>
          <a:xfrm>
            <a:off x="3151076" y="3677688"/>
            <a:ext cx="5595819" cy="646332"/>
            <a:chOff x="3151076" y="3379106"/>
            <a:chExt cx="5595819" cy="646332"/>
          </a:xfrm>
        </p:grpSpPr>
        <p:grpSp>
          <p:nvGrpSpPr>
            <p:cNvPr id="45" name="Group 44">
              <a:extLst>
                <a:ext uri="{FF2B5EF4-FFF2-40B4-BE49-F238E27FC236}">
                  <a16:creationId xmlns:a16="http://schemas.microsoft.com/office/drawing/2014/main" id="{09D4C54C-1B2D-481A-B46A-83ACA948753B}"/>
                </a:ext>
              </a:extLst>
            </p:cNvPr>
            <p:cNvGrpSpPr/>
            <p:nvPr/>
          </p:nvGrpSpPr>
          <p:grpSpPr>
            <a:xfrm>
              <a:off x="7015001" y="3379106"/>
              <a:ext cx="1731894" cy="646332"/>
              <a:chOff x="64587" y="3338412"/>
              <a:chExt cx="1731894" cy="646332"/>
            </a:xfrm>
          </p:grpSpPr>
          <p:sp>
            <p:nvSpPr>
              <p:cNvPr id="46" name="TextBox 45">
                <a:extLst>
                  <a:ext uri="{FF2B5EF4-FFF2-40B4-BE49-F238E27FC236}">
                    <a16:creationId xmlns:a16="http://schemas.microsoft.com/office/drawing/2014/main" id="{E82AA81B-3ED6-422C-AC97-10B42CD31105}"/>
                  </a:ext>
                </a:extLst>
              </p:cNvPr>
              <p:cNvSpPr txBox="1"/>
              <p:nvPr/>
            </p:nvSpPr>
            <p:spPr>
              <a:xfrm>
                <a:off x="575414" y="3338412"/>
                <a:ext cx="1221067" cy="646332"/>
              </a:xfrm>
              <a:prstGeom prst="rect">
                <a:avLst/>
              </a:prstGeom>
              <a:noFill/>
            </p:spPr>
            <p:txBody>
              <a:bodyPr wrap="square" rtlCol="0">
                <a:spAutoFit/>
              </a:bodyPr>
              <a:lstStyle/>
              <a:p>
                <a:pPr algn="ctr"/>
                <a:r>
                  <a:rPr lang="en-US" dirty="0"/>
                  <a:t>Text</a:t>
                </a:r>
              </a:p>
              <a:p>
                <a:pPr algn="ctr"/>
                <a:r>
                  <a:rPr lang="en-US" dirty="0"/>
                  <a:t>Invitations</a:t>
                </a:r>
              </a:p>
            </p:txBody>
          </p:sp>
          <p:pic>
            <p:nvPicPr>
              <p:cNvPr id="48" name="Picture 47">
                <a:extLst>
                  <a:ext uri="{FF2B5EF4-FFF2-40B4-BE49-F238E27FC236}">
                    <a16:creationId xmlns:a16="http://schemas.microsoft.com/office/drawing/2014/main" id="{8EBDF841-C4EA-4FDC-A9E4-B6F62CDE14F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21000000">
                <a:off x="64587" y="3467984"/>
                <a:ext cx="481626" cy="478578"/>
              </a:xfrm>
              <a:prstGeom prst="rect">
                <a:avLst/>
              </a:prstGeom>
            </p:spPr>
          </p:pic>
        </p:grpSp>
        <p:grpSp>
          <p:nvGrpSpPr>
            <p:cNvPr id="49" name="Group 48">
              <a:extLst>
                <a:ext uri="{FF2B5EF4-FFF2-40B4-BE49-F238E27FC236}">
                  <a16:creationId xmlns:a16="http://schemas.microsoft.com/office/drawing/2014/main" id="{943F9046-7E92-41F9-A402-584DC34ACFE6}"/>
                </a:ext>
              </a:extLst>
            </p:cNvPr>
            <p:cNvGrpSpPr/>
            <p:nvPr/>
          </p:nvGrpSpPr>
          <p:grpSpPr>
            <a:xfrm>
              <a:off x="3151076" y="3416558"/>
              <a:ext cx="1769788" cy="571429"/>
              <a:chOff x="26693" y="1892640"/>
              <a:chExt cx="1769788" cy="571429"/>
            </a:xfrm>
          </p:grpSpPr>
          <p:sp>
            <p:nvSpPr>
              <p:cNvPr id="51" name="TextBox 50">
                <a:extLst>
                  <a:ext uri="{FF2B5EF4-FFF2-40B4-BE49-F238E27FC236}">
                    <a16:creationId xmlns:a16="http://schemas.microsoft.com/office/drawing/2014/main" id="{A84C375A-6BA6-40D4-8C89-15E78F8630AB}"/>
                  </a:ext>
                </a:extLst>
              </p:cNvPr>
              <p:cNvSpPr txBox="1"/>
              <p:nvPr/>
            </p:nvSpPr>
            <p:spPr>
              <a:xfrm>
                <a:off x="575414" y="1905174"/>
                <a:ext cx="1221067" cy="546360"/>
              </a:xfrm>
              <a:prstGeom prst="rect">
                <a:avLst/>
              </a:prstGeom>
              <a:noFill/>
            </p:spPr>
            <p:txBody>
              <a:bodyPr wrap="square" rtlCol="0">
                <a:spAutoFit/>
              </a:bodyPr>
              <a:lstStyle/>
              <a:p>
                <a:pPr algn="ctr"/>
                <a:r>
                  <a:rPr lang="en-US" dirty="0"/>
                  <a:t>Telephone</a:t>
                </a:r>
              </a:p>
              <a:p>
                <a:pPr algn="ctr"/>
                <a:r>
                  <a:rPr lang="en-US" dirty="0"/>
                  <a:t>Calls</a:t>
                </a:r>
              </a:p>
            </p:txBody>
          </p:sp>
          <p:pic>
            <p:nvPicPr>
              <p:cNvPr id="52" name="Picture 51" descr="A close up of a logo&#10;&#10;Description automatically generated">
                <a:extLst>
                  <a:ext uri="{FF2B5EF4-FFF2-40B4-BE49-F238E27FC236}">
                    <a16:creationId xmlns:a16="http://schemas.microsoft.com/office/drawing/2014/main" id="{E8D3DA0B-07BA-4572-9614-D98C4675A3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93" y="1892640"/>
                <a:ext cx="571429" cy="571429"/>
              </a:xfrm>
              <a:prstGeom prst="rect">
                <a:avLst/>
              </a:prstGeom>
            </p:spPr>
          </p:pic>
        </p:grpSp>
        <p:grpSp>
          <p:nvGrpSpPr>
            <p:cNvPr id="53" name="Group 52">
              <a:extLst>
                <a:ext uri="{FF2B5EF4-FFF2-40B4-BE49-F238E27FC236}">
                  <a16:creationId xmlns:a16="http://schemas.microsoft.com/office/drawing/2014/main" id="{95A99CAE-EBBE-411E-A7BB-EBA7975CB733}"/>
                </a:ext>
              </a:extLst>
            </p:cNvPr>
            <p:cNvGrpSpPr/>
            <p:nvPr/>
          </p:nvGrpSpPr>
          <p:grpSpPr>
            <a:xfrm>
              <a:off x="5142289" y="3379107"/>
              <a:ext cx="1651286" cy="646331"/>
              <a:chOff x="145195" y="1099142"/>
              <a:chExt cx="1651286" cy="646331"/>
            </a:xfrm>
          </p:grpSpPr>
          <p:sp>
            <p:nvSpPr>
              <p:cNvPr id="54" name="TextBox 53">
                <a:extLst>
                  <a:ext uri="{FF2B5EF4-FFF2-40B4-BE49-F238E27FC236}">
                    <a16:creationId xmlns:a16="http://schemas.microsoft.com/office/drawing/2014/main" id="{9C57BD94-1DB5-4857-A53C-6A712815F4B4}"/>
                  </a:ext>
                </a:extLst>
              </p:cNvPr>
              <p:cNvSpPr txBox="1"/>
              <p:nvPr/>
            </p:nvSpPr>
            <p:spPr>
              <a:xfrm>
                <a:off x="575414" y="1099142"/>
                <a:ext cx="1221067" cy="646331"/>
              </a:xfrm>
              <a:prstGeom prst="rect">
                <a:avLst/>
              </a:prstGeom>
              <a:noFill/>
            </p:spPr>
            <p:txBody>
              <a:bodyPr wrap="square" rtlCol="0">
                <a:spAutoFit/>
              </a:bodyPr>
              <a:lstStyle/>
              <a:p>
                <a:pPr algn="ctr"/>
                <a:r>
                  <a:rPr lang="en-US" dirty="0"/>
                  <a:t>Email</a:t>
                </a:r>
              </a:p>
              <a:p>
                <a:pPr algn="ctr"/>
                <a:r>
                  <a:rPr lang="en-US" dirty="0"/>
                  <a:t>Invitations</a:t>
                </a:r>
              </a:p>
            </p:txBody>
          </p:sp>
          <p:pic>
            <p:nvPicPr>
              <p:cNvPr id="55" name="Picture 22">
                <a:extLst>
                  <a:ext uri="{FF2B5EF4-FFF2-40B4-BE49-F238E27FC236}">
                    <a16:creationId xmlns:a16="http://schemas.microsoft.com/office/drawing/2014/main" id="{71F0F9C3-632E-4F0C-B692-40CFFCB01BB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145195" y="1184416"/>
                <a:ext cx="438912" cy="438912"/>
              </a:xfrm>
              <a:prstGeom prst="rect">
                <a:avLst/>
              </a:prstGeom>
            </p:spPr>
          </p:pic>
        </p:grpSp>
      </p:grpSp>
      <p:grpSp>
        <p:nvGrpSpPr>
          <p:cNvPr id="56" name="Group 55">
            <a:extLst>
              <a:ext uri="{FF2B5EF4-FFF2-40B4-BE49-F238E27FC236}">
                <a16:creationId xmlns:a16="http://schemas.microsoft.com/office/drawing/2014/main" id="{AE9C5A7C-A4A0-4542-AE74-F43D4C31858F}"/>
              </a:ext>
            </a:extLst>
          </p:cNvPr>
          <p:cNvGrpSpPr/>
          <p:nvPr/>
        </p:nvGrpSpPr>
        <p:grpSpPr>
          <a:xfrm>
            <a:off x="3928524" y="4796174"/>
            <a:ext cx="1756956" cy="646331"/>
            <a:chOff x="1191481" y="1911054"/>
            <a:chExt cx="1756956" cy="646331"/>
          </a:xfrm>
        </p:grpSpPr>
        <p:sp>
          <p:nvSpPr>
            <p:cNvPr id="57" name="TextBox 56">
              <a:extLst>
                <a:ext uri="{FF2B5EF4-FFF2-40B4-BE49-F238E27FC236}">
                  <a16:creationId xmlns:a16="http://schemas.microsoft.com/office/drawing/2014/main" id="{3025C8BF-022F-403B-B626-EBE43EA483B7}"/>
                </a:ext>
              </a:extLst>
            </p:cNvPr>
            <p:cNvSpPr txBox="1"/>
            <p:nvPr/>
          </p:nvSpPr>
          <p:spPr>
            <a:xfrm>
              <a:off x="1727370" y="1911054"/>
              <a:ext cx="1221067" cy="646331"/>
            </a:xfrm>
            <a:prstGeom prst="rect">
              <a:avLst/>
            </a:prstGeom>
            <a:noFill/>
          </p:spPr>
          <p:txBody>
            <a:bodyPr wrap="square" lIns="0" rIns="0" rtlCol="0">
              <a:spAutoFit/>
            </a:bodyPr>
            <a:lstStyle/>
            <a:p>
              <a:pPr algn="ctr"/>
              <a:r>
                <a:rPr lang="en-US" dirty="0"/>
                <a:t>Telephone</a:t>
              </a:r>
            </a:p>
            <a:p>
              <a:pPr algn="ctr"/>
              <a:r>
                <a:rPr lang="en-US" dirty="0"/>
                <a:t>Interviews</a:t>
              </a:r>
            </a:p>
          </p:txBody>
        </p:sp>
        <p:pic>
          <p:nvPicPr>
            <p:cNvPr id="58" name="Picture 57" descr="A close up of a logo&#10;&#10;Description automatically generated">
              <a:extLst>
                <a:ext uri="{FF2B5EF4-FFF2-40B4-BE49-F238E27FC236}">
                  <a16:creationId xmlns:a16="http://schemas.microsoft.com/office/drawing/2014/main" id="{32A17B61-786A-4F1C-8366-5449D046A6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91481" y="1948505"/>
              <a:ext cx="571429" cy="571429"/>
            </a:xfrm>
            <a:prstGeom prst="rect">
              <a:avLst/>
            </a:prstGeom>
          </p:spPr>
        </p:pic>
      </p:grpSp>
      <p:grpSp>
        <p:nvGrpSpPr>
          <p:cNvPr id="59" name="Group 58">
            <a:extLst>
              <a:ext uri="{FF2B5EF4-FFF2-40B4-BE49-F238E27FC236}">
                <a16:creationId xmlns:a16="http://schemas.microsoft.com/office/drawing/2014/main" id="{2CAB5B53-A37F-4DFA-B5B2-946AB9D144E4}"/>
              </a:ext>
            </a:extLst>
          </p:cNvPr>
          <p:cNvGrpSpPr/>
          <p:nvPr/>
        </p:nvGrpSpPr>
        <p:grpSpPr>
          <a:xfrm>
            <a:off x="6274547" y="4796173"/>
            <a:ext cx="1578759" cy="646332"/>
            <a:chOff x="1151854" y="5270525"/>
            <a:chExt cx="1578759" cy="646332"/>
          </a:xfrm>
        </p:grpSpPr>
        <p:sp>
          <p:nvSpPr>
            <p:cNvPr id="60" name="TextBox 59">
              <a:extLst>
                <a:ext uri="{FF2B5EF4-FFF2-40B4-BE49-F238E27FC236}">
                  <a16:creationId xmlns:a16="http://schemas.microsoft.com/office/drawing/2014/main" id="{E68E7F03-AC65-434F-877E-6E1F934E7EDA}"/>
                </a:ext>
              </a:extLst>
            </p:cNvPr>
            <p:cNvSpPr txBox="1"/>
            <p:nvPr/>
          </p:nvSpPr>
          <p:spPr>
            <a:xfrm>
              <a:off x="1643391" y="5270525"/>
              <a:ext cx="1087222" cy="646332"/>
            </a:xfrm>
            <a:prstGeom prst="rect">
              <a:avLst/>
            </a:prstGeom>
            <a:noFill/>
          </p:spPr>
          <p:txBody>
            <a:bodyPr wrap="square" lIns="0" rIns="0" rtlCol="0">
              <a:spAutoFit/>
            </a:bodyPr>
            <a:lstStyle/>
            <a:p>
              <a:pPr algn="ctr"/>
              <a:r>
                <a:rPr lang="en-US" dirty="0"/>
                <a:t>Online</a:t>
              </a:r>
            </a:p>
            <a:p>
              <a:pPr algn="ctr"/>
              <a:r>
                <a:rPr lang="en-US" dirty="0"/>
                <a:t>Survey</a:t>
              </a:r>
            </a:p>
          </p:txBody>
        </p:sp>
        <p:pic>
          <p:nvPicPr>
            <p:cNvPr id="61" name="Picture 60">
              <a:extLst>
                <a:ext uri="{FF2B5EF4-FFF2-40B4-BE49-F238E27FC236}">
                  <a16:creationId xmlns:a16="http://schemas.microsoft.com/office/drawing/2014/main" id="{B7396E74-633A-4CF8-B735-6C24D34408E6}"/>
                </a:ext>
              </a:extLst>
            </p:cNvPr>
            <p:cNvPicPr>
              <a:picLocks noChangeAspect="1"/>
            </p:cNvPicPr>
            <p:nvPr/>
          </p:nvPicPr>
          <p:blipFill>
            <a:blip r:embed="rId6"/>
            <a:stretch>
              <a:fillRect/>
            </a:stretch>
          </p:blipFill>
          <p:spPr>
            <a:xfrm>
              <a:off x="1151854" y="5348286"/>
              <a:ext cx="622155" cy="490810"/>
            </a:xfrm>
            <a:prstGeom prst="rect">
              <a:avLst/>
            </a:prstGeom>
          </p:spPr>
        </p:pic>
      </p:grpSp>
      <p:sp>
        <p:nvSpPr>
          <p:cNvPr id="22" name="TextBox 21">
            <a:extLst>
              <a:ext uri="{FF2B5EF4-FFF2-40B4-BE49-F238E27FC236}">
                <a16:creationId xmlns:a16="http://schemas.microsoft.com/office/drawing/2014/main" id="{518F7F72-1190-5649-A9DF-1F955D55673E}"/>
              </a:ext>
            </a:extLst>
          </p:cNvPr>
          <p:cNvSpPr txBox="1"/>
          <p:nvPr/>
        </p:nvSpPr>
        <p:spPr>
          <a:xfrm>
            <a:off x="3151076" y="6421876"/>
            <a:ext cx="5796321" cy="261610"/>
          </a:xfrm>
          <a:prstGeom prst="rect">
            <a:avLst/>
          </a:prstGeom>
          <a:noFill/>
        </p:spPr>
        <p:txBody>
          <a:bodyPr wrap="square" rtlCol="0">
            <a:spAutoFit/>
          </a:bodyPr>
          <a:lstStyle/>
          <a:p>
            <a:pPr algn="ctr"/>
            <a:r>
              <a:rPr lang="en-US" sz="1100" i="1" dirty="0"/>
              <a:t>* 544 meets the margin of error needed to verify the survey. Over 25,000 residents were contacted.</a:t>
            </a:r>
          </a:p>
        </p:txBody>
      </p:sp>
    </p:spTree>
    <p:extLst>
      <p:ext uri="{BB962C8B-B14F-4D97-AF65-F5344CB8AC3E}">
        <p14:creationId xmlns:p14="http://schemas.microsoft.com/office/powerpoint/2010/main" val="2132208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41593-51EB-4A4C-B3E2-B6883CE0E269}"/>
              </a:ext>
            </a:extLst>
          </p:cNvPr>
          <p:cNvSpPr>
            <a:spLocks noGrp="1"/>
          </p:cNvSpPr>
          <p:nvPr>
            <p:ph type="title"/>
          </p:nvPr>
        </p:nvSpPr>
        <p:spPr/>
        <p:txBody>
          <a:bodyPr>
            <a:normAutofit fontScale="90000"/>
          </a:bodyPr>
          <a:lstStyle/>
          <a:p>
            <a:r>
              <a:rPr lang="en-US" dirty="0"/>
              <a:t>Most residents feel safe walking in their neighborhood at night but are split about how safe they feel in the park closest to them.</a:t>
            </a:r>
          </a:p>
        </p:txBody>
      </p:sp>
      <p:sp>
        <p:nvSpPr>
          <p:cNvPr id="3" name="Text Placeholder 2">
            <a:extLst>
              <a:ext uri="{FF2B5EF4-FFF2-40B4-BE49-F238E27FC236}">
                <a16:creationId xmlns:a16="http://schemas.microsoft.com/office/drawing/2014/main" id="{F07A15D6-104C-4884-B9C3-228F6B269676}"/>
              </a:ext>
            </a:extLst>
          </p:cNvPr>
          <p:cNvSpPr>
            <a:spLocks noGrp="1"/>
          </p:cNvSpPr>
          <p:nvPr>
            <p:ph type="body" sz="quarter" idx="10"/>
          </p:nvPr>
        </p:nvSpPr>
        <p:spPr/>
        <p:txBody>
          <a:bodyPr/>
          <a:lstStyle/>
          <a:p>
            <a:r>
              <a:rPr lang="en-US" dirty="0"/>
              <a:t>Q13. </a:t>
            </a:r>
            <a:r>
              <a:rPr lang="en-US" dirty="0">
                <a:cs typeface="Times New Roman" panose="02020603050405020304" pitchFamily="18" charset="0"/>
              </a:rPr>
              <a:t>H</a:t>
            </a:r>
            <a:r>
              <a:rPr lang="en-US" dirty="0">
                <a:effectLst/>
                <a:ea typeface="Times New Roman" panose="02020603050405020304" pitchFamily="18" charset="0"/>
                <a:cs typeface="Times New Roman" panose="02020603050405020304" pitchFamily="18" charset="0"/>
              </a:rPr>
              <a:t>ow safe do you feel walking around </a:t>
            </a:r>
            <a:r>
              <a:rPr lang="en-US" u="sng" dirty="0">
                <a:effectLst/>
                <a:ea typeface="Times New Roman" panose="02020603050405020304" pitchFamily="18" charset="0"/>
                <a:cs typeface="Times New Roman" panose="02020603050405020304" pitchFamily="18" charset="0"/>
              </a:rPr>
              <a:t>at night</a:t>
            </a:r>
            <a:r>
              <a:rPr lang="en-US" dirty="0">
                <a:effectLst/>
                <a:ea typeface="Times New Roman" panose="02020603050405020304" pitchFamily="18" charset="0"/>
                <a:cs typeface="Times New Roman" panose="02020603050405020304" pitchFamily="18" charset="0"/>
              </a:rPr>
              <a:t> __________?  Do you feel safe, unsafe, or neither safe nor unsafe? </a:t>
            </a:r>
            <a:endParaRPr lang="en-US" dirty="0"/>
          </a:p>
        </p:txBody>
      </p:sp>
      <p:graphicFrame>
        <p:nvGraphicFramePr>
          <p:cNvPr id="4" name="Chart 3">
            <a:extLst>
              <a:ext uri="{FF2B5EF4-FFF2-40B4-BE49-F238E27FC236}">
                <a16:creationId xmlns:a16="http://schemas.microsoft.com/office/drawing/2014/main" id="{67058EB5-654E-4F5C-AD91-5361C3D4C541}"/>
              </a:ext>
            </a:extLst>
          </p:cNvPr>
          <p:cNvGraphicFramePr/>
          <p:nvPr>
            <p:extLst>
              <p:ext uri="{D42A27DB-BD31-4B8C-83A1-F6EECF244321}">
                <p14:modId xmlns:p14="http://schemas.microsoft.com/office/powerpoint/2010/main" val="3144127139"/>
              </p:ext>
            </p:extLst>
          </p:nvPr>
        </p:nvGraphicFramePr>
        <p:xfrm>
          <a:off x="5658220" y="2294930"/>
          <a:ext cx="2833800" cy="38519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B17DB297-6860-4E5E-8528-AD2561992A32}"/>
              </a:ext>
            </a:extLst>
          </p:cNvPr>
          <p:cNvGraphicFramePr/>
          <p:nvPr>
            <p:extLst>
              <p:ext uri="{D42A27DB-BD31-4B8C-83A1-F6EECF244321}">
                <p14:modId xmlns:p14="http://schemas.microsoft.com/office/powerpoint/2010/main" val="3144991971"/>
              </p:ext>
            </p:extLst>
          </p:nvPr>
        </p:nvGraphicFramePr>
        <p:xfrm>
          <a:off x="2324078" y="2294930"/>
          <a:ext cx="2833800" cy="3851951"/>
        </p:xfrm>
        <a:graphic>
          <a:graphicData uri="http://schemas.openxmlformats.org/drawingml/2006/chart">
            <c:chart xmlns:c="http://schemas.openxmlformats.org/drawingml/2006/chart" xmlns:r="http://schemas.openxmlformats.org/officeDocument/2006/relationships" r:id="rId3"/>
          </a:graphicData>
        </a:graphic>
      </p:graphicFrame>
      <p:sp>
        <p:nvSpPr>
          <p:cNvPr id="6" name="Right Bracket 5">
            <a:extLst>
              <a:ext uri="{FF2B5EF4-FFF2-40B4-BE49-F238E27FC236}">
                <a16:creationId xmlns:a16="http://schemas.microsoft.com/office/drawing/2014/main" id="{AB77A93D-7623-4FD3-BF7A-8D34156A7D46}"/>
              </a:ext>
            </a:extLst>
          </p:cNvPr>
          <p:cNvSpPr/>
          <p:nvPr/>
        </p:nvSpPr>
        <p:spPr bwMode="auto">
          <a:xfrm>
            <a:off x="3617985" y="4355509"/>
            <a:ext cx="132532" cy="750529"/>
          </a:xfrm>
          <a:prstGeom prst="rightBracket">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820738"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chemeClr val="tx1"/>
              </a:solidFill>
              <a:effectLst/>
              <a:latin typeface="Arial" charset="0"/>
            </a:endParaRPr>
          </a:p>
        </p:txBody>
      </p:sp>
      <p:sp>
        <p:nvSpPr>
          <p:cNvPr id="7" name="TextBox 6">
            <a:extLst>
              <a:ext uri="{FF2B5EF4-FFF2-40B4-BE49-F238E27FC236}">
                <a16:creationId xmlns:a16="http://schemas.microsoft.com/office/drawing/2014/main" id="{E948840B-1ACE-4C07-887A-D735A9947B01}"/>
              </a:ext>
            </a:extLst>
          </p:cNvPr>
          <p:cNvSpPr txBox="1"/>
          <p:nvPr/>
        </p:nvSpPr>
        <p:spPr>
          <a:xfrm>
            <a:off x="4436701" y="2359638"/>
            <a:ext cx="835095" cy="823302"/>
          </a:xfrm>
          <a:prstGeom prst="rect">
            <a:avLst/>
          </a:prstGeom>
          <a:noFill/>
        </p:spPr>
        <p:txBody>
          <a:bodyPr wrap="square" rtlCol="0">
            <a:spAutoFit/>
          </a:bodyPr>
          <a:lstStyle/>
          <a:p>
            <a:pPr algn="ctr">
              <a:lnSpc>
                <a:spcPts val="1900"/>
              </a:lnSpc>
            </a:pPr>
            <a:r>
              <a:rPr lang="en-US" b="1" dirty="0">
                <a:solidFill>
                  <a:schemeClr val="accent1"/>
                </a:solidFill>
              </a:rPr>
              <a:t>Total Safe</a:t>
            </a:r>
            <a:br>
              <a:rPr lang="en-US" b="1" dirty="0">
                <a:solidFill>
                  <a:schemeClr val="accent1"/>
                </a:solidFill>
              </a:rPr>
            </a:br>
            <a:r>
              <a:rPr lang="en-US" b="1" dirty="0">
                <a:solidFill>
                  <a:schemeClr val="accent1"/>
                </a:solidFill>
              </a:rPr>
              <a:t>63%</a:t>
            </a:r>
          </a:p>
        </p:txBody>
      </p:sp>
      <p:sp>
        <p:nvSpPr>
          <p:cNvPr id="8" name="TextBox 7">
            <a:extLst>
              <a:ext uri="{FF2B5EF4-FFF2-40B4-BE49-F238E27FC236}">
                <a16:creationId xmlns:a16="http://schemas.microsoft.com/office/drawing/2014/main" id="{00C8EF41-6262-4AD5-A7F9-BE3454A7BF21}"/>
              </a:ext>
            </a:extLst>
          </p:cNvPr>
          <p:cNvSpPr txBox="1"/>
          <p:nvPr/>
        </p:nvSpPr>
        <p:spPr>
          <a:xfrm>
            <a:off x="3644218" y="4317391"/>
            <a:ext cx="1049078" cy="826765"/>
          </a:xfrm>
          <a:prstGeom prst="rect">
            <a:avLst/>
          </a:prstGeom>
          <a:noFill/>
        </p:spPr>
        <p:txBody>
          <a:bodyPr wrap="square" rtlCol="0">
            <a:spAutoFit/>
          </a:bodyPr>
          <a:lstStyle/>
          <a:p>
            <a:pPr algn="ctr">
              <a:lnSpc>
                <a:spcPts val="1900"/>
              </a:lnSpc>
            </a:pPr>
            <a:r>
              <a:rPr lang="en-US" b="1" dirty="0">
                <a:solidFill>
                  <a:schemeClr val="accent4"/>
                </a:solidFill>
              </a:rPr>
              <a:t>Total</a:t>
            </a:r>
            <a:br>
              <a:rPr lang="en-US" b="1" dirty="0">
                <a:solidFill>
                  <a:schemeClr val="accent4"/>
                </a:solidFill>
              </a:rPr>
            </a:br>
            <a:r>
              <a:rPr lang="en-US" b="1" dirty="0">
                <a:solidFill>
                  <a:schemeClr val="accent4"/>
                </a:solidFill>
              </a:rPr>
              <a:t>Unsafe</a:t>
            </a:r>
            <a:br>
              <a:rPr lang="en-US" b="1" dirty="0">
                <a:solidFill>
                  <a:schemeClr val="accent4"/>
                </a:solidFill>
              </a:rPr>
            </a:br>
            <a:r>
              <a:rPr lang="en-US" b="1" dirty="0">
                <a:solidFill>
                  <a:schemeClr val="accent4"/>
                </a:solidFill>
              </a:rPr>
              <a:t>26%</a:t>
            </a:r>
          </a:p>
        </p:txBody>
      </p:sp>
      <p:graphicFrame>
        <p:nvGraphicFramePr>
          <p:cNvPr id="9" name="Table 8">
            <a:extLst>
              <a:ext uri="{FF2B5EF4-FFF2-40B4-BE49-F238E27FC236}">
                <a16:creationId xmlns:a16="http://schemas.microsoft.com/office/drawing/2014/main" id="{D27D23A0-364D-4D73-AF9C-4A6BDF04D06F}"/>
              </a:ext>
            </a:extLst>
          </p:cNvPr>
          <p:cNvGraphicFramePr>
            <a:graphicFrameLocks noGrp="1"/>
          </p:cNvGraphicFramePr>
          <p:nvPr>
            <p:extLst>
              <p:ext uri="{D42A27DB-BD31-4B8C-83A1-F6EECF244321}">
                <p14:modId xmlns:p14="http://schemas.microsoft.com/office/powerpoint/2010/main" val="296014411"/>
              </p:ext>
            </p:extLst>
          </p:nvPr>
        </p:nvGraphicFramePr>
        <p:xfrm>
          <a:off x="105122" y="2401489"/>
          <a:ext cx="2281646" cy="3402500"/>
        </p:xfrm>
        <a:graphic>
          <a:graphicData uri="http://schemas.openxmlformats.org/drawingml/2006/table">
            <a:tbl>
              <a:tblPr>
                <a:tableStyleId>{5C22544A-7EE6-4342-B048-85BDC9FD1C3A}</a:tableStyleId>
              </a:tblPr>
              <a:tblGrid>
                <a:gridCol w="2281646">
                  <a:extLst>
                    <a:ext uri="{9D8B030D-6E8A-4147-A177-3AD203B41FA5}">
                      <a16:colId xmlns:a16="http://schemas.microsoft.com/office/drawing/2014/main" val="3301691264"/>
                    </a:ext>
                  </a:extLst>
                </a:gridCol>
              </a:tblGrid>
              <a:tr h="0">
                <a:tc>
                  <a:txBody>
                    <a:bodyPr/>
                    <a:lstStyle/>
                    <a:p>
                      <a:pPr algn="r" fontAlgn="ctr"/>
                      <a:r>
                        <a:rPr lang="en-US" sz="1800" b="0" i="0" u="none" strike="noStrike" dirty="0">
                          <a:solidFill>
                            <a:srgbClr val="000000"/>
                          </a:solidFill>
                          <a:effectLst/>
                          <a:latin typeface="+mn-lt"/>
                        </a:rPr>
                        <a:t>Very safe</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68042986"/>
                  </a:ext>
                </a:extLst>
              </a:tr>
              <a:tr h="393452">
                <a:tc>
                  <a:txBody>
                    <a:bodyPr/>
                    <a:lstStyle/>
                    <a:p>
                      <a:pPr algn="r" fontAlgn="b"/>
                      <a:r>
                        <a:rPr lang="en-US" sz="1800" u="none" strike="noStrike" dirty="0">
                          <a:effectLst/>
                          <a:latin typeface="+mn-lt"/>
                        </a:rPr>
                        <a:t>Somewhat safe</a:t>
                      </a:r>
                      <a:endParaRPr lang="en-US" sz="1800" b="0" i="0" u="none" strike="noStrike" dirty="0">
                        <a:solidFill>
                          <a:srgbClr val="000000"/>
                        </a:solidFill>
                        <a:effectLst/>
                        <a:latin typeface="+mn-lt"/>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207870051"/>
                  </a:ext>
                </a:extLst>
              </a:tr>
              <a:tr h="253365">
                <a:tc>
                  <a:txBody>
                    <a:bodyPr/>
                    <a:lstStyle/>
                    <a:p>
                      <a:pPr algn="r" fontAlgn="b"/>
                      <a:endParaRPr lang="en-US" sz="1800" b="0" i="0" u="none" strike="noStrike" dirty="0">
                        <a:solidFill>
                          <a:srgbClr val="000000"/>
                        </a:solidFill>
                        <a:effectLst/>
                        <a:latin typeface="+mn-lt"/>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84569341"/>
                  </a:ext>
                </a:extLst>
              </a:tr>
              <a:tr h="493123">
                <a:tc>
                  <a:txBody>
                    <a:bodyPr/>
                    <a:lstStyle/>
                    <a:p>
                      <a:pPr algn="r" fontAlgn="b"/>
                      <a:r>
                        <a:rPr lang="en-US" sz="1800" u="none" strike="noStrike" dirty="0">
                          <a:effectLst/>
                          <a:latin typeface="+mn-lt"/>
                        </a:rPr>
                        <a:t>Neither safe nor unsafe</a:t>
                      </a:r>
                      <a:endParaRPr lang="en-US" sz="1800" b="0" i="0" u="none" strike="noStrike" dirty="0">
                        <a:solidFill>
                          <a:srgbClr val="000000"/>
                        </a:solidFill>
                        <a:effectLst/>
                        <a:latin typeface="+mn-lt"/>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78214726"/>
                  </a:ext>
                </a:extLst>
              </a:tr>
              <a:tr h="253365">
                <a:tc>
                  <a:txBody>
                    <a:bodyPr/>
                    <a:lstStyle/>
                    <a:p>
                      <a:pPr algn="r" fontAlgn="b"/>
                      <a:endParaRPr lang="en-US" sz="1800" b="0" i="0" u="none" strike="noStrike" dirty="0">
                        <a:solidFill>
                          <a:srgbClr val="000000"/>
                        </a:solidFill>
                        <a:effectLst/>
                        <a:latin typeface="+mn-lt"/>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23824158"/>
                  </a:ext>
                </a:extLst>
              </a:tr>
              <a:tr h="466997">
                <a:tc>
                  <a:txBody>
                    <a:bodyPr/>
                    <a:lstStyle/>
                    <a:p>
                      <a:pPr algn="r" fontAlgn="ctr"/>
                      <a:r>
                        <a:rPr lang="en-US" sz="1800" u="none" strike="noStrike" dirty="0">
                          <a:effectLst/>
                          <a:latin typeface="+mn-lt"/>
                        </a:rPr>
                        <a:t>Somewhat unsafe</a:t>
                      </a:r>
                      <a:endParaRPr lang="en-US" sz="1800" b="0" i="0" u="none" strike="noStrike" dirty="0">
                        <a:solidFill>
                          <a:srgbClr val="000000"/>
                        </a:solidFill>
                        <a:effectLst/>
                        <a:latin typeface="+mn-lt"/>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32965998"/>
                  </a:ext>
                </a:extLst>
              </a:tr>
              <a:tr h="406854">
                <a:tc>
                  <a:txBody>
                    <a:bodyPr/>
                    <a:lstStyle/>
                    <a:p>
                      <a:pPr algn="r" fontAlgn="b"/>
                      <a:r>
                        <a:rPr lang="en-US" sz="1800" b="0" i="0" u="none" strike="noStrike" dirty="0">
                          <a:solidFill>
                            <a:srgbClr val="000000"/>
                          </a:solidFill>
                          <a:effectLst/>
                          <a:latin typeface="+mn-lt"/>
                        </a:rPr>
                        <a:t>Very unsafe</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99410431"/>
                  </a:ext>
                </a:extLst>
              </a:tr>
              <a:tr h="253365">
                <a:tc>
                  <a:txBody>
                    <a:bodyPr/>
                    <a:lstStyle/>
                    <a:p>
                      <a:pPr algn="r" fontAlgn="b"/>
                      <a:endParaRPr lang="en-US" sz="1800" b="0" i="0" u="none" strike="noStrike" dirty="0">
                        <a:solidFill>
                          <a:srgbClr val="000000"/>
                        </a:solidFill>
                        <a:effectLst/>
                        <a:latin typeface="+mn-lt"/>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670555410"/>
                  </a:ext>
                </a:extLst>
              </a:tr>
              <a:tr h="514314">
                <a:tc>
                  <a:txBody>
                    <a:bodyPr/>
                    <a:lstStyle/>
                    <a:p>
                      <a:pPr algn="r" rtl="0" fontAlgn="ctr"/>
                      <a:r>
                        <a:rPr lang="en-US" sz="1800" u="none" strike="noStrike" dirty="0">
                          <a:effectLst/>
                          <a:latin typeface="+mn-lt"/>
                        </a:rPr>
                        <a:t>Don’t know/No opinion</a:t>
                      </a:r>
                      <a:endParaRPr lang="en-US" sz="1800" b="0" i="0" u="none" strike="noStrike" dirty="0">
                        <a:solidFill>
                          <a:srgbClr val="000000"/>
                        </a:solidFill>
                        <a:effectLst/>
                        <a:latin typeface="+mn-lt"/>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939823335"/>
                  </a:ext>
                </a:extLst>
              </a:tr>
            </a:tbl>
          </a:graphicData>
        </a:graphic>
      </p:graphicFrame>
      <p:sp>
        <p:nvSpPr>
          <p:cNvPr id="10" name="Right Bracket 9">
            <a:extLst>
              <a:ext uri="{FF2B5EF4-FFF2-40B4-BE49-F238E27FC236}">
                <a16:creationId xmlns:a16="http://schemas.microsoft.com/office/drawing/2014/main" id="{5A943EE7-2AB4-4705-A7AE-66C405641874}"/>
              </a:ext>
            </a:extLst>
          </p:cNvPr>
          <p:cNvSpPr/>
          <p:nvPr/>
        </p:nvSpPr>
        <p:spPr bwMode="auto">
          <a:xfrm>
            <a:off x="4399968" y="2396025"/>
            <a:ext cx="132532" cy="750529"/>
          </a:xfrm>
          <a:prstGeom prst="rightBracket">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820738"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chemeClr val="tx1"/>
              </a:solidFill>
              <a:effectLst/>
              <a:latin typeface="Arial" charset="0"/>
            </a:endParaRPr>
          </a:p>
        </p:txBody>
      </p:sp>
      <p:sp>
        <p:nvSpPr>
          <p:cNvPr id="11" name="Right Bracket 10">
            <a:extLst>
              <a:ext uri="{FF2B5EF4-FFF2-40B4-BE49-F238E27FC236}">
                <a16:creationId xmlns:a16="http://schemas.microsoft.com/office/drawing/2014/main" id="{75E78216-B267-456F-977A-69B8F850B5CD}"/>
              </a:ext>
            </a:extLst>
          </p:cNvPr>
          <p:cNvSpPr/>
          <p:nvPr/>
        </p:nvSpPr>
        <p:spPr bwMode="auto">
          <a:xfrm>
            <a:off x="7187260" y="4355509"/>
            <a:ext cx="132532" cy="750529"/>
          </a:xfrm>
          <a:prstGeom prst="rightBracket">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820738"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chemeClr val="tx1"/>
              </a:solidFill>
              <a:effectLst/>
              <a:latin typeface="Arial" charset="0"/>
            </a:endParaRPr>
          </a:p>
        </p:txBody>
      </p:sp>
      <p:sp>
        <p:nvSpPr>
          <p:cNvPr id="12" name="TextBox 11">
            <a:extLst>
              <a:ext uri="{FF2B5EF4-FFF2-40B4-BE49-F238E27FC236}">
                <a16:creationId xmlns:a16="http://schemas.microsoft.com/office/drawing/2014/main" id="{D2F459CC-D200-4344-9C78-3C53EDEF655E}"/>
              </a:ext>
            </a:extLst>
          </p:cNvPr>
          <p:cNvSpPr txBox="1"/>
          <p:nvPr/>
        </p:nvSpPr>
        <p:spPr>
          <a:xfrm>
            <a:off x="7371490" y="2359638"/>
            <a:ext cx="891081" cy="823302"/>
          </a:xfrm>
          <a:prstGeom prst="rect">
            <a:avLst/>
          </a:prstGeom>
          <a:noFill/>
        </p:spPr>
        <p:txBody>
          <a:bodyPr wrap="square" rtlCol="0">
            <a:spAutoFit/>
          </a:bodyPr>
          <a:lstStyle/>
          <a:p>
            <a:pPr algn="ctr">
              <a:lnSpc>
                <a:spcPts val="1900"/>
              </a:lnSpc>
            </a:pPr>
            <a:r>
              <a:rPr lang="en-US" b="1" dirty="0">
                <a:solidFill>
                  <a:schemeClr val="accent1"/>
                </a:solidFill>
              </a:rPr>
              <a:t>Total Safe</a:t>
            </a:r>
            <a:br>
              <a:rPr lang="en-US" b="1" dirty="0">
                <a:solidFill>
                  <a:schemeClr val="accent1"/>
                </a:solidFill>
              </a:rPr>
            </a:br>
            <a:r>
              <a:rPr lang="en-US" b="1" dirty="0">
                <a:solidFill>
                  <a:schemeClr val="accent1"/>
                </a:solidFill>
              </a:rPr>
              <a:t>42%</a:t>
            </a:r>
          </a:p>
        </p:txBody>
      </p:sp>
      <p:sp>
        <p:nvSpPr>
          <p:cNvPr id="13" name="TextBox 12">
            <a:extLst>
              <a:ext uri="{FF2B5EF4-FFF2-40B4-BE49-F238E27FC236}">
                <a16:creationId xmlns:a16="http://schemas.microsoft.com/office/drawing/2014/main" id="{BCF13174-C4E1-4607-B5B6-04FCFBDD4325}"/>
              </a:ext>
            </a:extLst>
          </p:cNvPr>
          <p:cNvSpPr txBox="1"/>
          <p:nvPr/>
        </p:nvSpPr>
        <p:spPr>
          <a:xfrm>
            <a:off x="7213493" y="4317391"/>
            <a:ext cx="1049078" cy="826765"/>
          </a:xfrm>
          <a:prstGeom prst="rect">
            <a:avLst/>
          </a:prstGeom>
          <a:noFill/>
        </p:spPr>
        <p:txBody>
          <a:bodyPr wrap="square" rtlCol="0">
            <a:spAutoFit/>
          </a:bodyPr>
          <a:lstStyle/>
          <a:p>
            <a:pPr algn="ctr">
              <a:lnSpc>
                <a:spcPts val="1900"/>
              </a:lnSpc>
            </a:pPr>
            <a:r>
              <a:rPr lang="en-US" b="1" dirty="0">
                <a:solidFill>
                  <a:schemeClr val="accent4"/>
                </a:solidFill>
              </a:rPr>
              <a:t>Total</a:t>
            </a:r>
            <a:br>
              <a:rPr lang="en-US" b="1" dirty="0">
                <a:solidFill>
                  <a:schemeClr val="accent4"/>
                </a:solidFill>
              </a:rPr>
            </a:br>
            <a:r>
              <a:rPr lang="en-US" b="1" dirty="0">
                <a:solidFill>
                  <a:schemeClr val="accent4"/>
                </a:solidFill>
              </a:rPr>
              <a:t>Unsafe</a:t>
            </a:r>
            <a:br>
              <a:rPr lang="en-US" b="1" dirty="0">
                <a:solidFill>
                  <a:schemeClr val="accent4"/>
                </a:solidFill>
              </a:rPr>
            </a:br>
            <a:r>
              <a:rPr lang="en-US" b="1" dirty="0">
                <a:solidFill>
                  <a:schemeClr val="accent4"/>
                </a:solidFill>
              </a:rPr>
              <a:t>42%</a:t>
            </a:r>
          </a:p>
        </p:txBody>
      </p:sp>
      <p:sp>
        <p:nvSpPr>
          <p:cNvPr id="14" name="Right Bracket 13">
            <a:extLst>
              <a:ext uri="{FF2B5EF4-FFF2-40B4-BE49-F238E27FC236}">
                <a16:creationId xmlns:a16="http://schemas.microsoft.com/office/drawing/2014/main" id="{420234E4-65A5-4A5A-8CA7-D0FD7B5ABA06}"/>
              </a:ext>
            </a:extLst>
          </p:cNvPr>
          <p:cNvSpPr/>
          <p:nvPr/>
        </p:nvSpPr>
        <p:spPr bwMode="auto">
          <a:xfrm>
            <a:off x="7334757" y="2396025"/>
            <a:ext cx="132532" cy="750529"/>
          </a:xfrm>
          <a:prstGeom prst="rightBracket">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820738"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chemeClr val="tx1"/>
              </a:solidFill>
              <a:effectLst/>
              <a:latin typeface="Arial" charset="0"/>
            </a:endParaRPr>
          </a:p>
        </p:txBody>
      </p:sp>
      <p:sp>
        <p:nvSpPr>
          <p:cNvPr id="15" name="TextBox 14">
            <a:extLst>
              <a:ext uri="{FF2B5EF4-FFF2-40B4-BE49-F238E27FC236}">
                <a16:creationId xmlns:a16="http://schemas.microsoft.com/office/drawing/2014/main" id="{5323B05B-261D-4F71-AFE6-48302934CEEC}"/>
              </a:ext>
            </a:extLst>
          </p:cNvPr>
          <p:cNvSpPr txBox="1"/>
          <p:nvPr/>
        </p:nvSpPr>
        <p:spPr>
          <a:xfrm>
            <a:off x="2528596" y="1562144"/>
            <a:ext cx="2672909" cy="369332"/>
          </a:xfrm>
          <a:prstGeom prst="rect">
            <a:avLst/>
          </a:prstGeom>
          <a:solidFill>
            <a:schemeClr val="accent6">
              <a:lumMod val="40000"/>
              <a:lumOff val="60000"/>
            </a:schemeClr>
          </a:solidFill>
          <a:ln>
            <a:solidFill>
              <a:schemeClr val="accent1"/>
            </a:solidFill>
          </a:ln>
        </p:spPr>
        <p:txBody>
          <a:bodyPr wrap="square" rtlCol="0">
            <a:spAutoFit/>
          </a:bodyPr>
          <a:lstStyle>
            <a:defPPr>
              <a:defRPr lang="en-US"/>
            </a:defPPr>
            <a:lvl1pPr algn="ctr">
              <a:defRPr b="1"/>
            </a:lvl1pPr>
          </a:lstStyle>
          <a:p>
            <a:r>
              <a:rPr lang="en-US" dirty="0"/>
              <a:t>In Your Neighborhood</a:t>
            </a:r>
          </a:p>
        </p:txBody>
      </p:sp>
      <p:sp>
        <p:nvSpPr>
          <p:cNvPr id="16" name="TextBox 15">
            <a:extLst>
              <a:ext uri="{FF2B5EF4-FFF2-40B4-BE49-F238E27FC236}">
                <a16:creationId xmlns:a16="http://schemas.microsoft.com/office/drawing/2014/main" id="{4FC34D5B-28CE-4870-B431-AE85F477D4AF}"/>
              </a:ext>
            </a:extLst>
          </p:cNvPr>
          <p:cNvSpPr txBox="1"/>
          <p:nvPr/>
        </p:nvSpPr>
        <p:spPr>
          <a:xfrm>
            <a:off x="5892592" y="1562144"/>
            <a:ext cx="2672909" cy="369332"/>
          </a:xfrm>
          <a:prstGeom prst="rect">
            <a:avLst/>
          </a:prstGeom>
          <a:solidFill>
            <a:schemeClr val="accent6">
              <a:lumMod val="40000"/>
              <a:lumOff val="60000"/>
            </a:schemeClr>
          </a:solidFill>
          <a:ln>
            <a:solidFill>
              <a:schemeClr val="accent1"/>
            </a:solidFill>
          </a:ln>
        </p:spPr>
        <p:txBody>
          <a:bodyPr wrap="square" rtlCol="0">
            <a:spAutoFit/>
          </a:bodyPr>
          <a:lstStyle>
            <a:defPPr>
              <a:defRPr lang="en-US"/>
            </a:defPPr>
            <a:lvl1pPr algn="ctr">
              <a:defRPr b="1"/>
            </a:lvl1pPr>
          </a:lstStyle>
          <a:p>
            <a:r>
              <a:rPr lang="en-US" dirty="0"/>
              <a:t>In the Park Closest to You</a:t>
            </a:r>
          </a:p>
        </p:txBody>
      </p:sp>
    </p:spTree>
    <p:extLst>
      <p:ext uri="{BB962C8B-B14F-4D97-AF65-F5344CB8AC3E}">
        <p14:creationId xmlns:p14="http://schemas.microsoft.com/office/powerpoint/2010/main" val="2594356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6D980-6DE3-4A46-93A2-861DD5172422}"/>
              </a:ext>
            </a:extLst>
          </p:cNvPr>
          <p:cNvSpPr>
            <a:spLocks noGrp="1"/>
          </p:cNvSpPr>
          <p:nvPr>
            <p:ph type="title"/>
          </p:nvPr>
        </p:nvSpPr>
        <p:spPr/>
        <p:txBody>
          <a:bodyPr>
            <a:noAutofit/>
          </a:bodyPr>
          <a:lstStyle/>
          <a:p>
            <a:r>
              <a:rPr lang="en-US" dirty="0"/>
              <a:t>Although a third feel that crime in their neighborhood has increased in the last five years, a plurality feels it has stayed the same.</a:t>
            </a:r>
          </a:p>
        </p:txBody>
      </p:sp>
      <p:sp>
        <p:nvSpPr>
          <p:cNvPr id="3" name="Text Placeholder 2">
            <a:extLst>
              <a:ext uri="{FF2B5EF4-FFF2-40B4-BE49-F238E27FC236}">
                <a16:creationId xmlns:a16="http://schemas.microsoft.com/office/drawing/2014/main" id="{A8C527C9-69B2-4D56-B923-A780AE17F9EF}"/>
              </a:ext>
            </a:extLst>
          </p:cNvPr>
          <p:cNvSpPr>
            <a:spLocks noGrp="1"/>
          </p:cNvSpPr>
          <p:nvPr>
            <p:ph type="body" sz="quarter" idx="10"/>
          </p:nvPr>
        </p:nvSpPr>
        <p:spPr/>
        <p:txBody>
          <a:bodyPr/>
          <a:lstStyle/>
          <a:p>
            <a:r>
              <a:rPr lang="en-US" dirty="0"/>
              <a:t>Q14. Thinking about the last five years, do you think crime in your neighborhood has increased, stayed the same, or decreased? </a:t>
            </a:r>
          </a:p>
        </p:txBody>
      </p:sp>
      <p:graphicFrame>
        <p:nvGraphicFramePr>
          <p:cNvPr id="4" name="Chart 3">
            <a:extLst>
              <a:ext uri="{FF2B5EF4-FFF2-40B4-BE49-F238E27FC236}">
                <a16:creationId xmlns:a16="http://schemas.microsoft.com/office/drawing/2014/main" id="{D7CCC955-D413-4CDF-BFC8-1D850044EA50}"/>
              </a:ext>
            </a:extLst>
          </p:cNvPr>
          <p:cNvGraphicFramePr/>
          <p:nvPr>
            <p:extLst>
              <p:ext uri="{D42A27DB-BD31-4B8C-83A1-F6EECF244321}">
                <p14:modId xmlns:p14="http://schemas.microsoft.com/office/powerpoint/2010/main" val="1872786074"/>
              </p:ext>
            </p:extLst>
          </p:nvPr>
        </p:nvGraphicFramePr>
        <p:xfrm>
          <a:off x="74649" y="1903441"/>
          <a:ext cx="4198776" cy="4310743"/>
        </p:xfrm>
        <a:graphic>
          <a:graphicData uri="http://schemas.openxmlformats.org/drawingml/2006/chart">
            <c:chart xmlns:c="http://schemas.openxmlformats.org/drawingml/2006/chart" xmlns:r="http://schemas.openxmlformats.org/officeDocument/2006/relationships" r:id="rId2"/>
          </a:graphicData>
        </a:graphic>
      </p:graphicFrame>
      <p:sp>
        <p:nvSpPr>
          <p:cNvPr id="5" name="Right Bracket 4">
            <a:extLst>
              <a:ext uri="{FF2B5EF4-FFF2-40B4-BE49-F238E27FC236}">
                <a16:creationId xmlns:a16="http://schemas.microsoft.com/office/drawing/2014/main" id="{2DACF509-39ED-4A33-B762-8B720D5493E3}"/>
              </a:ext>
            </a:extLst>
          </p:cNvPr>
          <p:cNvSpPr/>
          <p:nvPr/>
        </p:nvSpPr>
        <p:spPr bwMode="auto">
          <a:xfrm>
            <a:off x="2495391" y="4293351"/>
            <a:ext cx="132532" cy="813816"/>
          </a:xfrm>
          <a:prstGeom prst="rightBracket">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820738"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chemeClr val="tx1"/>
              </a:solidFill>
              <a:effectLst/>
              <a:latin typeface="Arial" charset="0"/>
            </a:endParaRPr>
          </a:p>
        </p:txBody>
      </p:sp>
      <p:sp>
        <p:nvSpPr>
          <p:cNvPr id="6" name="TextBox 5">
            <a:extLst>
              <a:ext uri="{FF2B5EF4-FFF2-40B4-BE49-F238E27FC236}">
                <a16:creationId xmlns:a16="http://schemas.microsoft.com/office/drawing/2014/main" id="{9F6F31A2-0090-4F58-80F5-4DC8C389DC03}"/>
              </a:ext>
            </a:extLst>
          </p:cNvPr>
          <p:cNvSpPr txBox="1"/>
          <p:nvPr/>
        </p:nvSpPr>
        <p:spPr>
          <a:xfrm>
            <a:off x="3025181" y="1922103"/>
            <a:ext cx="1208864" cy="823302"/>
          </a:xfrm>
          <a:prstGeom prst="rect">
            <a:avLst/>
          </a:prstGeom>
          <a:noFill/>
        </p:spPr>
        <p:txBody>
          <a:bodyPr wrap="square" rtlCol="0">
            <a:spAutoFit/>
          </a:bodyPr>
          <a:lstStyle/>
          <a:p>
            <a:pPr algn="ctr">
              <a:lnSpc>
                <a:spcPts val="1900"/>
              </a:lnSpc>
            </a:pPr>
            <a:r>
              <a:rPr lang="en-US" b="1" dirty="0">
                <a:solidFill>
                  <a:schemeClr val="accent4"/>
                </a:solidFill>
              </a:rPr>
              <a:t>Total Increased</a:t>
            </a:r>
            <a:br>
              <a:rPr lang="en-US" b="1" dirty="0">
                <a:solidFill>
                  <a:schemeClr val="accent4"/>
                </a:solidFill>
              </a:rPr>
            </a:br>
            <a:r>
              <a:rPr lang="en-US" b="1" dirty="0">
                <a:solidFill>
                  <a:schemeClr val="accent4"/>
                </a:solidFill>
              </a:rPr>
              <a:t>33%</a:t>
            </a:r>
          </a:p>
        </p:txBody>
      </p:sp>
      <p:sp>
        <p:nvSpPr>
          <p:cNvPr id="7" name="TextBox 6">
            <a:extLst>
              <a:ext uri="{FF2B5EF4-FFF2-40B4-BE49-F238E27FC236}">
                <a16:creationId xmlns:a16="http://schemas.microsoft.com/office/drawing/2014/main" id="{0AB7DD17-A96B-44AB-BD2F-57F95492714A}"/>
              </a:ext>
            </a:extLst>
          </p:cNvPr>
          <p:cNvSpPr txBox="1"/>
          <p:nvPr/>
        </p:nvSpPr>
        <p:spPr>
          <a:xfrm>
            <a:off x="2549617" y="4256965"/>
            <a:ext cx="1208864" cy="823302"/>
          </a:xfrm>
          <a:prstGeom prst="rect">
            <a:avLst/>
          </a:prstGeom>
          <a:noFill/>
        </p:spPr>
        <p:txBody>
          <a:bodyPr wrap="square" rtlCol="0">
            <a:spAutoFit/>
          </a:bodyPr>
          <a:lstStyle/>
          <a:p>
            <a:pPr algn="ctr">
              <a:lnSpc>
                <a:spcPts val="1900"/>
              </a:lnSpc>
            </a:pPr>
            <a:r>
              <a:rPr lang="en-US" b="1" dirty="0">
                <a:solidFill>
                  <a:schemeClr val="accent1"/>
                </a:solidFill>
              </a:rPr>
              <a:t>Total</a:t>
            </a:r>
            <a:br>
              <a:rPr lang="en-US" b="1" dirty="0">
                <a:solidFill>
                  <a:schemeClr val="accent1"/>
                </a:solidFill>
              </a:rPr>
            </a:br>
            <a:r>
              <a:rPr lang="en-US" b="1" dirty="0">
                <a:solidFill>
                  <a:schemeClr val="accent1"/>
                </a:solidFill>
              </a:rPr>
              <a:t>Decreased</a:t>
            </a:r>
            <a:br>
              <a:rPr lang="en-US" b="1" dirty="0">
                <a:solidFill>
                  <a:schemeClr val="accent1"/>
                </a:solidFill>
              </a:rPr>
            </a:br>
            <a:r>
              <a:rPr lang="en-US" b="1" dirty="0">
                <a:solidFill>
                  <a:schemeClr val="accent1"/>
                </a:solidFill>
              </a:rPr>
              <a:t>11%</a:t>
            </a:r>
          </a:p>
        </p:txBody>
      </p:sp>
      <p:sp>
        <p:nvSpPr>
          <p:cNvPr id="8" name="Right Bracket 7">
            <a:extLst>
              <a:ext uri="{FF2B5EF4-FFF2-40B4-BE49-F238E27FC236}">
                <a16:creationId xmlns:a16="http://schemas.microsoft.com/office/drawing/2014/main" id="{D3B5D2CF-B747-4AF8-8CDC-56A8960B98EC}"/>
              </a:ext>
            </a:extLst>
          </p:cNvPr>
          <p:cNvSpPr/>
          <p:nvPr/>
        </p:nvSpPr>
        <p:spPr bwMode="auto">
          <a:xfrm>
            <a:off x="3007110" y="1958490"/>
            <a:ext cx="132532" cy="812700"/>
          </a:xfrm>
          <a:prstGeom prst="rightBracket">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820738"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a:ln>
                <a:noFill/>
              </a:ln>
              <a:solidFill>
                <a:schemeClr val="tx1"/>
              </a:solidFill>
              <a:effectLst/>
              <a:latin typeface="Arial" charset="0"/>
            </a:endParaRPr>
          </a:p>
        </p:txBody>
      </p:sp>
      <p:graphicFrame>
        <p:nvGraphicFramePr>
          <p:cNvPr id="13" name="Chart 12">
            <a:extLst>
              <a:ext uri="{FF2B5EF4-FFF2-40B4-BE49-F238E27FC236}">
                <a16:creationId xmlns:a16="http://schemas.microsoft.com/office/drawing/2014/main" id="{12754916-2AD6-43BA-AD13-9431DAC2D061}"/>
              </a:ext>
            </a:extLst>
          </p:cNvPr>
          <p:cNvGraphicFramePr/>
          <p:nvPr>
            <p:extLst>
              <p:ext uri="{D42A27DB-BD31-4B8C-83A1-F6EECF244321}">
                <p14:modId xmlns:p14="http://schemas.microsoft.com/office/powerpoint/2010/main" val="919707750"/>
              </p:ext>
            </p:extLst>
          </p:nvPr>
        </p:nvGraphicFramePr>
        <p:xfrm>
          <a:off x="3897287" y="1558983"/>
          <a:ext cx="5116267" cy="49180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135993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E1F179A-FEBF-47C4-961B-5D1F277EA723}"/>
              </a:ext>
            </a:extLst>
          </p:cNvPr>
          <p:cNvSpPr>
            <a:spLocks noGrp="1"/>
          </p:cNvSpPr>
          <p:nvPr>
            <p:ph type="title"/>
          </p:nvPr>
        </p:nvSpPr>
        <p:spPr/>
        <p:txBody>
          <a:bodyPr/>
          <a:lstStyle/>
          <a:p>
            <a:r>
              <a:rPr lang="en-US" dirty="0"/>
              <a:t>City Communications</a:t>
            </a:r>
          </a:p>
        </p:txBody>
      </p:sp>
    </p:spTree>
    <p:extLst>
      <p:ext uri="{BB962C8B-B14F-4D97-AF65-F5344CB8AC3E}">
        <p14:creationId xmlns:p14="http://schemas.microsoft.com/office/powerpoint/2010/main" val="1852100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93E99-EDBB-4E57-8F64-9A84395A961A}"/>
              </a:ext>
            </a:extLst>
          </p:cNvPr>
          <p:cNvSpPr>
            <a:spLocks noGrp="1"/>
          </p:cNvSpPr>
          <p:nvPr>
            <p:ph type="title"/>
          </p:nvPr>
        </p:nvSpPr>
        <p:spPr>
          <a:xfrm>
            <a:off x="0" y="210155"/>
            <a:ext cx="9144000" cy="1118329"/>
          </a:xfrm>
        </p:spPr>
        <p:txBody>
          <a:bodyPr/>
          <a:lstStyle/>
          <a:p>
            <a:r>
              <a:rPr lang="en-US" dirty="0"/>
              <a:t>Over two-thirds say they are satisfied with the City’s efforts to communicate with its residents.</a:t>
            </a:r>
          </a:p>
        </p:txBody>
      </p:sp>
      <p:sp>
        <p:nvSpPr>
          <p:cNvPr id="5" name="Text Placeholder 4">
            <a:extLst>
              <a:ext uri="{FF2B5EF4-FFF2-40B4-BE49-F238E27FC236}">
                <a16:creationId xmlns:a16="http://schemas.microsoft.com/office/drawing/2014/main" id="{ADC58210-C740-45E7-984F-061025F240A8}"/>
              </a:ext>
            </a:extLst>
          </p:cNvPr>
          <p:cNvSpPr>
            <a:spLocks noGrp="1"/>
          </p:cNvSpPr>
          <p:nvPr>
            <p:ph type="body" sz="quarter" idx="10"/>
          </p:nvPr>
        </p:nvSpPr>
        <p:spPr/>
        <p:txBody>
          <a:bodyPr/>
          <a:lstStyle/>
          <a:p>
            <a:r>
              <a:rPr lang="en-US" dirty="0"/>
              <a:t>Q15. How would you rate your satisfaction with the City of Ontario’s efforts to communicate with City residents through mail, online, and other means: </a:t>
            </a:r>
            <a:br>
              <a:rPr lang="en-US" dirty="0"/>
            </a:br>
            <a:r>
              <a:rPr lang="en-US" dirty="0"/>
              <a:t>Would you say you are very satisfied, somewhat satisfied, somewhat dissatisfied or very dissatisfied?</a:t>
            </a:r>
          </a:p>
        </p:txBody>
      </p:sp>
      <p:graphicFrame>
        <p:nvGraphicFramePr>
          <p:cNvPr id="6" name="Chart 5">
            <a:extLst>
              <a:ext uri="{FF2B5EF4-FFF2-40B4-BE49-F238E27FC236}">
                <a16:creationId xmlns:a16="http://schemas.microsoft.com/office/drawing/2014/main" id="{31B74F21-15BD-468E-9488-712843625FCC}"/>
              </a:ext>
            </a:extLst>
          </p:cNvPr>
          <p:cNvGraphicFramePr/>
          <p:nvPr>
            <p:extLst>
              <p:ext uri="{D42A27DB-BD31-4B8C-83A1-F6EECF244321}">
                <p14:modId xmlns:p14="http://schemas.microsoft.com/office/powerpoint/2010/main" val="1501929854"/>
              </p:ext>
            </p:extLst>
          </p:nvPr>
        </p:nvGraphicFramePr>
        <p:xfrm>
          <a:off x="93310" y="1688650"/>
          <a:ext cx="4030824" cy="4412006"/>
        </p:xfrm>
        <a:graphic>
          <a:graphicData uri="http://schemas.openxmlformats.org/drawingml/2006/chart">
            <c:chart xmlns:c="http://schemas.openxmlformats.org/drawingml/2006/chart" xmlns:r="http://schemas.openxmlformats.org/officeDocument/2006/relationships" r:id="rId2"/>
          </a:graphicData>
        </a:graphic>
      </p:graphicFrame>
      <p:sp>
        <p:nvSpPr>
          <p:cNvPr id="7" name="Right Bracket 6">
            <a:extLst>
              <a:ext uri="{FF2B5EF4-FFF2-40B4-BE49-F238E27FC236}">
                <a16:creationId xmlns:a16="http://schemas.microsoft.com/office/drawing/2014/main" id="{ACDD8D50-5FD6-4B10-A782-F4E102E8AC22}"/>
              </a:ext>
            </a:extLst>
          </p:cNvPr>
          <p:cNvSpPr/>
          <p:nvPr/>
        </p:nvSpPr>
        <p:spPr bwMode="auto">
          <a:xfrm>
            <a:off x="3164592" y="1986010"/>
            <a:ext cx="119572" cy="999987"/>
          </a:xfrm>
          <a:prstGeom prst="rightBracket">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820738"/>
            <a:endParaRPr lang="en-US" dirty="0">
              <a:solidFill>
                <a:prstClr val="black"/>
              </a:solidFill>
            </a:endParaRPr>
          </a:p>
        </p:txBody>
      </p:sp>
      <p:sp>
        <p:nvSpPr>
          <p:cNvPr id="8" name="TextBox 7">
            <a:extLst>
              <a:ext uri="{FF2B5EF4-FFF2-40B4-BE49-F238E27FC236}">
                <a16:creationId xmlns:a16="http://schemas.microsoft.com/office/drawing/2014/main" id="{B7412AAE-EBA1-47B5-8E09-D10BB523D46B}"/>
              </a:ext>
            </a:extLst>
          </p:cNvPr>
          <p:cNvSpPr txBox="1"/>
          <p:nvPr/>
        </p:nvSpPr>
        <p:spPr>
          <a:xfrm>
            <a:off x="3162861" y="2072621"/>
            <a:ext cx="1228826" cy="823302"/>
          </a:xfrm>
          <a:prstGeom prst="rect">
            <a:avLst/>
          </a:prstGeom>
          <a:noFill/>
        </p:spPr>
        <p:txBody>
          <a:bodyPr wrap="square" rtlCol="0">
            <a:spAutoFit/>
          </a:bodyPr>
          <a:lstStyle/>
          <a:p>
            <a:pPr algn="ctr">
              <a:lnSpc>
                <a:spcPts val="1900"/>
              </a:lnSpc>
            </a:pPr>
            <a:r>
              <a:rPr lang="en-US" b="1" dirty="0">
                <a:solidFill>
                  <a:schemeClr val="accent1"/>
                </a:solidFill>
              </a:rPr>
              <a:t>Total Satisfied</a:t>
            </a:r>
            <a:br>
              <a:rPr lang="en-US" b="1" dirty="0">
                <a:solidFill>
                  <a:schemeClr val="accent1"/>
                </a:solidFill>
              </a:rPr>
            </a:br>
            <a:r>
              <a:rPr lang="en-US" b="1" dirty="0">
                <a:solidFill>
                  <a:schemeClr val="accent1"/>
                </a:solidFill>
              </a:rPr>
              <a:t>68%</a:t>
            </a:r>
          </a:p>
        </p:txBody>
      </p:sp>
      <p:graphicFrame>
        <p:nvGraphicFramePr>
          <p:cNvPr id="9" name="Chart 8">
            <a:extLst>
              <a:ext uri="{FF2B5EF4-FFF2-40B4-BE49-F238E27FC236}">
                <a16:creationId xmlns:a16="http://schemas.microsoft.com/office/drawing/2014/main" id="{26132DEA-EAD1-41E9-81D5-7FF641E30C0F}"/>
              </a:ext>
            </a:extLst>
          </p:cNvPr>
          <p:cNvGraphicFramePr/>
          <p:nvPr>
            <p:extLst>
              <p:ext uri="{D42A27DB-BD31-4B8C-83A1-F6EECF244321}">
                <p14:modId xmlns:p14="http://schemas.microsoft.com/office/powerpoint/2010/main" val="907720015"/>
              </p:ext>
            </p:extLst>
          </p:nvPr>
        </p:nvGraphicFramePr>
        <p:xfrm>
          <a:off x="4269456" y="1464906"/>
          <a:ext cx="4802062" cy="4692056"/>
        </p:xfrm>
        <a:graphic>
          <a:graphicData uri="http://schemas.openxmlformats.org/drawingml/2006/chart">
            <c:chart xmlns:c="http://schemas.openxmlformats.org/drawingml/2006/chart" xmlns:r="http://schemas.openxmlformats.org/officeDocument/2006/relationships" r:id="rId3"/>
          </a:graphicData>
        </a:graphic>
      </p:graphicFrame>
      <p:sp>
        <p:nvSpPr>
          <p:cNvPr id="10" name="Right Bracket 9">
            <a:extLst>
              <a:ext uri="{FF2B5EF4-FFF2-40B4-BE49-F238E27FC236}">
                <a16:creationId xmlns:a16="http://schemas.microsoft.com/office/drawing/2014/main" id="{B491140A-B0DE-4E76-B6A6-704EFC81E176}"/>
              </a:ext>
            </a:extLst>
          </p:cNvPr>
          <p:cNvSpPr/>
          <p:nvPr/>
        </p:nvSpPr>
        <p:spPr bwMode="auto">
          <a:xfrm>
            <a:off x="2472171" y="3584782"/>
            <a:ext cx="119572" cy="999987"/>
          </a:xfrm>
          <a:prstGeom prst="rightBracket">
            <a:avLst/>
          </a:prstGeom>
          <a:noFill/>
          <a:ln w="19050" cap="flat" cmpd="sng" algn="ctr">
            <a:solidFill>
              <a:schemeClr val="accent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820738"/>
            <a:endParaRPr lang="en-US" dirty="0">
              <a:solidFill>
                <a:prstClr val="black"/>
              </a:solidFill>
            </a:endParaRPr>
          </a:p>
        </p:txBody>
      </p:sp>
      <p:sp>
        <p:nvSpPr>
          <p:cNvPr id="11" name="TextBox 10">
            <a:extLst>
              <a:ext uri="{FF2B5EF4-FFF2-40B4-BE49-F238E27FC236}">
                <a16:creationId xmlns:a16="http://schemas.microsoft.com/office/drawing/2014/main" id="{EFB1B526-9721-4AFB-A0D9-C779A00436D5}"/>
              </a:ext>
            </a:extLst>
          </p:cNvPr>
          <p:cNvSpPr txBox="1"/>
          <p:nvPr/>
        </p:nvSpPr>
        <p:spPr>
          <a:xfrm>
            <a:off x="2591743" y="3663412"/>
            <a:ext cx="1286975" cy="823302"/>
          </a:xfrm>
          <a:prstGeom prst="rect">
            <a:avLst/>
          </a:prstGeom>
          <a:noFill/>
        </p:spPr>
        <p:txBody>
          <a:bodyPr wrap="square" rtlCol="0">
            <a:spAutoFit/>
          </a:bodyPr>
          <a:lstStyle/>
          <a:p>
            <a:pPr algn="ctr">
              <a:lnSpc>
                <a:spcPts val="1900"/>
              </a:lnSpc>
            </a:pPr>
            <a:r>
              <a:rPr lang="en-US" b="1" dirty="0">
                <a:solidFill>
                  <a:schemeClr val="accent4"/>
                </a:solidFill>
              </a:rPr>
              <a:t>Total Dissatisfied</a:t>
            </a:r>
            <a:br>
              <a:rPr lang="en-US" b="1" dirty="0">
                <a:solidFill>
                  <a:schemeClr val="accent4"/>
                </a:solidFill>
              </a:rPr>
            </a:br>
            <a:r>
              <a:rPr lang="en-US" b="1" dirty="0">
                <a:solidFill>
                  <a:schemeClr val="accent4"/>
                </a:solidFill>
              </a:rPr>
              <a:t>27%</a:t>
            </a:r>
          </a:p>
        </p:txBody>
      </p:sp>
    </p:spTree>
    <p:extLst>
      <p:ext uri="{BB962C8B-B14F-4D97-AF65-F5344CB8AC3E}">
        <p14:creationId xmlns:p14="http://schemas.microsoft.com/office/powerpoint/2010/main" val="23009828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4BD79-F70F-4E19-B0A7-778B50E43FF4}"/>
              </a:ext>
            </a:extLst>
          </p:cNvPr>
          <p:cNvSpPr>
            <a:spLocks noGrp="1"/>
          </p:cNvSpPr>
          <p:nvPr>
            <p:ph type="title"/>
          </p:nvPr>
        </p:nvSpPr>
        <p:spPr/>
        <p:txBody>
          <a:bodyPr>
            <a:normAutofit fontScale="90000"/>
          </a:bodyPr>
          <a:lstStyle/>
          <a:p>
            <a:r>
              <a:rPr lang="en-US" dirty="0"/>
              <a:t>At least half of all residents say they frequently or occasionally use Ontario Living Magazine and the City’s website to obtain City-related information.</a:t>
            </a:r>
          </a:p>
        </p:txBody>
      </p:sp>
      <p:sp>
        <p:nvSpPr>
          <p:cNvPr id="3" name="Text Placeholder 2">
            <a:extLst>
              <a:ext uri="{FF2B5EF4-FFF2-40B4-BE49-F238E27FC236}">
                <a16:creationId xmlns:a16="http://schemas.microsoft.com/office/drawing/2014/main" id="{025097A6-3395-4C4F-8625-58860D92F571}"/>
              </a:ext>
            </a:extLst>
          </p:cNvPr>
          <p:cNvSpPr>
            <a:spLocks noGrp="1"/>
          </p:cNvSpPr>
          <p:nvPr>
            <p:ph type="body" sz="quarter" idx="10"/>
          </p:nvPr>
        </p:nvSpPr>
        <p:spPr/>
        <p:txBody>
          <a:bodyPr/>
          <a:lstStyle/>
          <a:p>
            <a:r>
              <a:rPr lang="en-US" dirty="0"/>
              <a:t>Q16. I am now going to read you a list of sources from which people get information about the City of Ontario’s programs, events and issues.  I’d like you to tell me how often you use it to get information about such issues: frequently, occasionally, rarely, or never. *Split Sample</a:t>
            </a:r>
          </a:p>
        </p:txBody>
      </p:sp>
      <p:sp>
        <p:nvSpPr>
          <p:cNvPr id="4" name="TextBox 3">
            <a:extLst>
              <a:ext uri="{FF2B5EF4-FFF2-40B4-BE49-F238E27FC236}">
                <a16:creationId xmlns:a16="http://schemas.microsoft.com/office/drawing/2014/main" id="{9E5C6638-560C-4C5D-BD0D-5D293DF62546}"/>
              </a:ext>
            </a:extLst>
          </p:cNvPr>
          <p:cNvSpPr txBox="1"/>
          <p:nvPr/>
        </p:nvSpPr>
        <p:spPr>
          <a:xfrm>
            <a:off x="7620" y="1380839"/>
            <a:ext cx="9128760" cy="338554"/>
          </a:xfrm>
          <a:prstGeom prst="rect">
            <a:avLst/>
          </a:prstGeom>
          <a:noFill/>
        </p:spPr>
        <p:txBody>
          <a:bodyPr wrap="square" rtlCol="0">
            <a:spAutoFit/>
          </a:bodyPr>
          <a:lstStyle/>
          <a:p>
            <a:pPr algn="ctr"/>
            <a:r>
              <a:rPr lang="en-US" sz="1600" i="1" dirty="0"/>
              <a:t>(Ranked by Frequently/Occasionally)</a:t>
            </a:r>
          </a:p>
        </p:txBody>
      </p:sp>
      <p:graphicFrame>
        <p:nvGraphicFramePr>
          <p:cNvPr id="5" name="Chart 4">
            <a:extLst>
              <a:ext uri="{FF2B5EF4-FFF2-40B4-BE49-F238E27FC236}">
                <a16:creationId xmlns:a16="http://schemas.microsoft.com/office/drawing/2014/main" id="{903DBFAE-02D9-40E0-ABAA-E51E4CAA265B}"/>
              </a:ext>
            </a:extLst>
          </p:cNvPr>
          <p:cNvGraphicFramePr/>
          <p:nvPr>
            <p:extLst>
              <p:ext uri="{D42A27DB-BD31-4B8C-83A1-F6EECF244321}">
                <p14:modId xmlns:p14="http://schemas.microsoft.com/office/powerpoint/2010/main" val="476460008"/>
              </p:ext>
            </p:extLst>
          </p:nvPr>
        </p:nvGraphicFramePr>
        <p:xfrm>
          <a:off x="52911" y="1616152"/>
          <a:ext cx="7887440" cy="479698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5">
            <a:extLst>
              <a:ext uri="{FF2B5EF4-FFF2-40B4-BE49-F238E27FC236}">
                <a16:creationId xmlns:a16="http://schemas.microsoft.com/office/drawing/2014/main" id="{15A47BD5-1D58-4B53-BDF1-0A10C033B052}"/>
              </a:ext>
            </a:extLst>
          </p:cNvPr>
          <p:cNvGraphicFramePr>
            <a:graphicFrameLocks noGrp="1"/>
          </p:cNvGraphicFramePr>
          <p:nvPr>
            <p:extLst>
              <p:ext uri="{D42A27DB-BD31-4B8C-83A1-F6EECF244321}">
                <p14:modId xmlns:p14="http://schemas.microsoft.com/office/powerpoint/2010/main" val="243439754"/>
              </p:ext>
            </p:extLst>
          </p:nvPr>
        </p:nvGraphicFramePr>
        <p:xfrm>
          <a:off x="7700712" y="1672738"/>
          <a:ext cx="1486989" cy="4466803"/>
        </p:xfrm>
        <a:graphic>
          <a:graphicData uri="http://schemas.openxmlformats.org/drawingml/2006/table">
            <a:tbl>
              <a:tblPr>
                <a:tableStyleId>{5C22544A-7EE6-4342-B048-85BDC9FD1C3A}</a:tableStyleId>
              </a:tblPr>
              <a:tblGrid>
                <a:gridCol w="619579">
                  <a:extLst>
                    <a:ext uri="{9D8B030D-6E8A-4147-A177-3AD203B41FA5}">
                      <a16:colId xmlns:a16="http://schemas.microsoft.com/office/drawing/2014/main" val="20000"/>
                    </a:ext>
                  </a:extLst>
                </a:gridCol>
                <a:gridCol w="867410">
                  <a:extLst>
                    <a:ext uri="{9D8B030D-6E8A-4147-A177-3AD203B41FA5}">
                      <a16:colId xmlns:a16="http://schemas.microsoft.com/office/drawing/2014/main" val="2545238178"/>
                    </a:ext>
                  </a:extLst>
                </a:gridCol>
              </a:tblGrid>
              <a:tr h="0">
                <a:tc>
                  <a:txBody>
                    <a:bodyPr/>
                    <a:lstStyle/>
                    <a:p>
                      <a:pPr algn="ctr" fontAlgn="b">
                        <a:lnSpc>
                          <a:spcPts val="1800"/>
                        </a:lnSpc>
                      </a:pPr>
                      <a:r>
                        <a:rPr lang="en-US" sz="1700" b="1" i="0" u="none" strike="noStrike" dirty="0">
                          <a:solidFill>
                            <a:schemeClr val="accent1"/>
                          </a:solidFill>
                          <a:effectLst/>
                          <a:latin typeface="Calibri" panose="020F0502020204030204" pitchFamily="34" charset="0"/>
                        </a:rPr>
                        <a:t>Freq./Occas.</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lnSpc>
                          <a:spcPts val="1800"/>
                        </a:lnSpc>
                      </a:pPr>
                      <a:r>
                        <a:rPr lang="en-US" sz="1700" b="1" i="0" u="none" strike="noStrike" dirty="0">
                          <a:solidFill>
                            <a:schemeClr val="accent4"/>
                          </a:solidFill>
                          <a:effectLst/>
                          <a:latin typeface="Calibri" panose="020F0502020204030204" pitchFamily="34" charset="0"/>
                        </a:rPr>
                        <a:t>Rarely/</a:t>
                      </a:r>
                      <a:br>
                        <a:rPr lang="en-US" sz="1700" b="1" i="0" u="none" strike="noStrike" dirty="0">
                          <a:solidFill>
                            <a:schemeClr val="accent4"/>
                          </a:solidFill>
                          <a:effectLst/>
                          <a:latin typeface="Calibri" panose="020F0502020204030204" pitchFamily="34" charset="0"/>
                        </a:rPr>
                      </a:br>
                      <a:r>
                        <a:rPr lang="en-US" sz="1700" b="1" i="0" u="none" strike="noStrike" dirty="0">
                          <a:solidFill>
                            <a:schemeClr val="accent4"/>
                          </a:solidFill>
                          <a:effectLst/>
                          <a:latin typeface="Calibri" panose="020F0502020204030204" pitchFamily="34" charset="0"/>
                        </a:rPr>
                        <a:t>Never</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7164">
                <a:tc>
                  <a:txBody>
                    <a:bodyPr/>
                    <a:lstStyle/>
                    <a:p>
                      <a:pPr algn="ctr" fontAlgn="b"/>
                      <a:r>
                        <a:rPr lang="en-US" sz="1800" b="1" i="0" u="none" strike="noStrike" dirty="0">
                          <a:solidFill>
                            <a:srgbClr val="1B3660"/>
                          </a:solidFill>
                          <a:effectLst/>
                          <a:latin typeface="Calibri" panose="020F0502020204030204" pitchFamily="34" charset="0"/>
                        </a:rPr>
                        <a:t>56%</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rgbClr val="F97103"/>
                          </a:solidFill>
                          <a:effectLst/>
                          <a:latin typeface="Calibri" panose="020F0502020204030204" pitchFamily="34" charset="0"/>
                        </a:rPr>
                        <a:t>38%</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64742134"/>
                  </a:ext>
                </a:extLst>
              </a:tr>
              <a:tr h="517738">
                <a:tc>
                  <a:txBody>
                    <a:bodyPr/>
                    <a:lstStyle/>
                    <a:p>
                      <a:pPr algn="ctr" fontAlgn="b"/>
                      <a:r>
                        <a:rPr lang="en-US" sz="1800" b="1" i="0" u="none" strike="noStrike" dirty="0">
                          <a:solidFill>
                            <a:srgbClr val="1B3660"/>
                          </a:solidFill>
                          <a:effectLst/>
                          <a:latin typeface="Calibri" panose="020F0502020204030204" pitchFamily="34" charset="0"/>
                        </a:rPr>
                        <a:t>50%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rgbClr val="F97103"/>
                          </a:solidFill>
                          <a:effectLst/>
                          <a:latin typeface="Calibri" panose="020F0502020204030204" pitchFamily="34" charset="0"/>
                        </a:rPr>
                        <a:t>45%</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41175">
                <a:tc>
                  <a:txBody>
                    <a:bodyPr/>
                    <a:lstStyle/>
                    <a:p>
                      <a:pPr algn="ctr" fontAlgn="b"/>
                      <a:r>
                        <a:rPr lang="en-US" sz="1800" b="1" i="0" u="none" strike="noStrike" dirty="0">
                          <a:solidFill>
                            <a:srgbClr val="1B3660"/>
                          </a:solidFill>
                          <a:effectLst/>
                          <a:latin typeface="Calibri" panose="020F0502020204030204" pitchFamily="34" charset="0"/>
                        </a:rPr>
                        <a:t>47%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rgbClr val="F97103"/>
                          </a:solidFill>
                          <a:effectLst/>
                          <a:latin typeface="Calibri" panose="020F0502020204030204" pitchFamily="34" charset="0"/>
                        </a:rPr>
                        <a:t>44%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58581796"/>
                  </a:ext>
                </a:extLst>
              </a:tr>
              <a:tr h="541176">
                <a:tc>
                  <a:txBody>
                    <a:bodyPr/>
                    <a:lstStyle/>
                    <a:p>
                      <a:pPr algn="ctr" fontAlgn="b"/>
                      <a:r>
                        <a:rPr lang="en-US" sz="1800" b="1" i="0" u="none" strike="noStrike" dirty="0">
                          <a:solidFill>
                            <a:srgbClr val="1B3660"/>
                          </a:solidFill>
                          <a:effectLst/>
                          <a:latin typeface="Calibri" panose="020F0502020204030204" pitchFamily="34" charset="0"/>
                        </a:rPr>
                        <a:t>47%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rgbClr val="F97103"/>
                          </a:solidFill>
                          <a:effectLst/>
                          <a:latin typeface="Calibri" panose="020F0502020204030204" pitchFamily="34" charset="0"/>
                        </a:rPr>
                        <a:t>47%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22514">
                <a:tc>
                  <a:txBody>
                    <a:bodyPr/>
                    <a:lstStyle/>
                    <a:p>
                      <a:pPr algn="ctr" fontAlgn="b"/>
                      <a:r>
                        <a:rPr lang="en-US" sz="1800" b="1" i="0" u="none" strike="noStrike" dirty="0">
                          <a:solidFill>
                            <a:srgbClr val="1B3660"/>
                          </a:solidFill>
                          <a:effectLst/>
                          <a:latin typeface="Calibri" panose="020F0502020204030204" pitchFamily="34" charset="0"/>
                        </a:rPr>
                        <a:t>37%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rgbClr val="F97103"/>
                          </a:solidFill>
                          <a:effectLst/>
                          <a:latin typeface="Calibri" panose="020F0502020204030204" pitchFamily="34" charset="0"/>
                        </a:rPr>
                        <a:t>54%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50506">
                <a:tc>
                  <a:txBody>
                    <a:bodyPr/>
                    <a:lstStyle/>
                    <a:p>
                      <a:pPr algn="ctr" fontAlgn="b"/>
                      <a:r>
                        <a:rPr lang="en-US" sz="1800" b="1" i="0" u="none" strike="noStrike" dirty="0">
                          <a:solidFill>
                            <a:srgbClr val="1B3660"/>
                          </a:solidFill>
                          <a:effectLst/>
                          <a:latin typeface="Calibri" panose="020F0502020204030204" pitchFamily="34" charset="0"/>
                        </a:rPr>
                        <a:t>36%</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rgbClr val="F97103"/>
                          </a:solidFill>
                          <a:effectLst/>
                          <a:latin typeface="Calibri" panose="020F0502020204030204" pitchFamily="34" charset="0"/>
                        </a:rPr>
                        <a:t>56%</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94523">
                <a:tc>
                  <a:txBody>
                    <a:bodyPr/>
                    <a:lstStyle/>
                    <a:p>
                      <a:pPr algn="ctr" fontAlgn="b"/>
                      <a:r>
                        <a:rPr lang="en-US" sz="1800" b="1" i="0" u="none" strike="noStrike" dirty="0">
                          <a:solidFill>
                            <a:srgbClr val="1B3660"/>
                          </a:solidFill>
                          <a:effectLst/>
                          <a:latin typeface="Calibri" panose="020F0502020204030204" pitchFamily="34" charset="0"/>
                        </a:rPr>
                        <a:t>35%</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rgbClr val="F97103"/>
                          </a:solidFill>
                          <a:effectLst/>
                          <a:latin typeface="Calibri" panose="020F0502020204030204" pitchFamily="34" charset="0"/>
                        </a:rPr>
                        <a:t>58%</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50506">
                <a:tc>
                  <a:txBody>
                    <a:bodyPr/>
                    <a:lstStyle/>
                    <a:p>
                      <a:pPr algn="ctr" fontAlgn="b"/>
                      <a:r>
                        <a:rPr lang="en-US" sz="1800" b="1" i="0" u="none" strike="noStrike" dirty="0">
                          <a:solidFill>
                            <a:srgbClr val="1B3660"/>
                          </a:solidFill>
                          <a:effectLst/>
                          <a:latin typeface="Calibri" panose="020F0502020204030204" pitchFamily="34" charset="0"/>
                        </a:rPr>
                        <a:t>34%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rgbClr val="F97103"/>
                          </a:solidFill>
                          <a:effectLst/>
                          <a:latin typeface="Calibri" panose="020F0502020204030204" pitchFamily="34" charset="0"/>
                        </a:rPr>
                        <a:t>56%</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5652098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4BD79-F70F-4E19-B0A7-778B50E43FF4}"/>
              </a:ext>
            </a:extLst>
          </p:cNvPr>
          <p:cNvSpPr>
            <a:spLocks noGrp="1"/>
          </p:cNvSpPr>
          <p:nvPr>
            <p:ph type="title"/>
          </p:nvPr>
        </p:nvSpPr>
        <p:spPr/>
        <p:txBody>
          <a:bodyPr>
            <a:normAutofit/>
          </a:bodyPr>
          <a:lstStyle/>
          <a:p>
            <a:r>
              <a:rPr lang="en-US" dirty="0"/>
              <a:t>Continued</a:t>
            </a:r>
          </a:p>
        </p:txBody>
      </p:sp>
      <p:sp>
        <p:nvSpPr>
          <p:cNvPr id="3" name="Text Placeholder 2">
            <a:extLst>
              <a:ext uri="{FF2B5EF4-FFF2-40B4-BE49-F238E27FC236}">
                <a16:creationId xmlns:a16="http://schemas.microsoft.com/office/drawing/2014/main" id="{025097A6-3395-4C4F-8625-58860D92F571}"/>
              </a:ext>
            </a:extLst>
          </p:cNvPr>
          <p:cNvSpPr>
            <a:spLocks noGrp="1"/>
          </p:cNvSpPr>
          <p:nvPr>
            <p:ph type="body" sz="quarter" idx="10"/>
          </p:nvPr>
        </p:nvSpPr>
        <p:spPr/>
        <p:txBody>
          <a:bodyPr/>
          <a:lstStyle/>
          <a:p>
            <a:r>
              <a:rPr lang="en-US" dirty="0"/>
              <a:t>Q16. I am now going to read you a list of sources from which people get information about the City of Ontario’s programs, events and issues.  I’d like you to tell me how often you use it to get information about such issues: frequently, occasionally, rarely, or never. *Split Sample</a:t>
            </a:r>
          </a:p>
        </p:txBody>
      </p:sp>
      <p:sp>
        <p:nvSpPr>
          <p:cNvPr id="4" name="TextBox 3">
            <a:extLst>
              <a:ext uri="{FF2B5EF4-FFF2-40B4-BE49-F238E27FC236}">
                <a16:creationId xmlns:a16="http://schemas.microsoft.com/office/drawing/2014/main" id="{9E5C6638-560C-4C5D-BD0D-5D293DF62546}"/>
              </a:ext>
            </a:extLst>
          </p:cNvPr>
          <p:cNvSpPr txBox="1"/>
          <p:nvPr/>
        </p:nvSpPr>
        <p:spPr>
          <a:xfrm>
            <a:off x="7620" y="932969"/>
            <a:ext cx="9128760" cy="338554"/>
          </a:xfrm>
          <a:prstGeom prst="rect">
            <a:avLst/>
          </a:prstGeom>
          <a:noFill/>
        </p:spPr>
        <p:txBody>
          <a:bodyPr wrap="square" rtlCol="0">
            <a:spAutoFit/>
          </a:bodyPr>
          <a:lstStyle/>
          <a:p>
            <a:pPr algn="ctr"/>
            <a:r>
              <a:rPr lang="en-US" sz="1600" i="1" dirty="0"/>
              <a:t>(Ranked by Frequently/Occasionally)</a:t>
            </a:r>
          </a:p>
        </p:txBody>
      </p:sp>
      <p:graphicFrame>
        <p:nvGraphicFramePr>
          <p:cNvPr id="5" name="Chart 4">
            <a:extLst>
              <a:ext uri="{FF2B5EF4-FFF2-40B4-BE49-F238E27FC236}">
                <a16:creationId xmlns:a16="http://schemas.microsoft.com/office/drawing/2014/main" id="{903DBFAE-02D9-40E0-ABAA-E51E4CAA265B}"/>
              </a:ext>
            </a:extLst>
          </p:cNvPr>
          <p:cNvGraphicFramePr/>
          <p:nvPr>
            <p:extLst>
              <p:ext uri="{D42A27DB-BD31-4B8C-83A1-F6EECF244321}">
                <p14:modId xmlns:p14="http://schemas.microsoft.com/office/powerpoint/2010/main" val="1019674189"/>
              </p:ext>
            </p:extLst>
          </p:nvPr>
        </p:nvGraphicFramePr>
        <p:xfrm>
          <a:off x="6256" y="1328484"/>
          <a:ext cx="7887440" cy="513130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5">
            <a:extLst>
              <a:ext uri="{FF2B5EF4-FFF2-40B4-BE49-F238E27FC236}">
                <a16:creationId xmlns:a16="http://schemas.microsoft.com/office/drawing/2014/main" id="{15A47BD5-1D58-4B53-BDF1-0A10C033B052}"/>
              </a:ext>
            </a:extLst>
          </p:cNvPr>
          <p:cNvGraphicFramePr>
            <a:graphicFrameLocks noGrp="1"/>
          </p:cNvGraphicFramePr>
          <p:nvPr>
            <p:extLst>
              <p:ext uri="{D42A27DB-BD31-4B8C-83A1-F6EECF244321}">
                <p14:modId xmlns:p14="http://schemas.microsoft.com/office/powerpoint/2010/main" val="2509028240"/>
              </p:ext>
            </p:extLst>
          </p:nvPr>
        </p:nvGraphicFramePr>
        <p:xfrm>
          <a:off x="7613780" y="1408084"/>
          <a:ext cx="1558212" cy="4572838"/>
        </p:xfrm>
        <a:graphic>
          <a:graphicData uri="http://schemas.openxmlformats.org/drawingml/2006/table">
            <a:tbl>
              <a:tblPr>
                <a:tableStyleId>{5C22544A-7EE6-4342-B048-85BDC9FD1C3A}</a:tableStyleId>
              </a:tblPr>
              <a:tblGrid>
                <a:gridCol w="709126">
                  <a:extLst>
                    <a:ext uri="{9D8B030D-6E8A-4147-A177-3AD203B41FA5}">
                      <a16:colId xmlns:a16="http://schemas.microsoft.com/office/drawing/2014/main" val="20000"/>
                    </a:ext>
                  </a:extLst>
                </a:gridCol>
                <a:gridCol w="849086">
                  <a:extLst>
                    <a:ext uri="{9D8B030D-6E8A-4147-A177-3AD203B41FA5}">
                      <a16:colId xmlns:a16="http://schemas.microsoft.com/office/drawing/2014/main" val="2545238178"/>
                    </a:ext>
                  </a:extLst>
                </a:gridCol>
              </a:tblGrid>
              <a:tr h="499253">
                <a:tc>
                  <a:txBody>
                    <a:bodyPr/>
                    <a:lstStyle/>
                    <a:p>
                      <a:pPr algn="ctr" fontAlgn="b">
                        <a:lnSpc>
                          <a:spcPts val="1800"/>
                        </a:lnSpc>
                      </a:pPr>
                      <a:r>
                        <a:rPr lang="en-US" sz="1800" b="1" i="0" u="none" strike="noStrike" dirty="0">
                          <a:solidFill>
                            <a:schemeClr val="accent1"/>
                          </a:solidFill>
                          <a:effectLst/>
                          <a:latin typeface="Calibri" panose="020F0502020204030204" pitchFamily="34" charset="0"/>
                        </a:rPr>
                        <a:t>Freq./Occas.</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lnSpc>
                          <a:spcPts val="1800"/>
                        </a:lnSpc>
                      </a:pPr>
                      <a:r>
                        <a:rPr lang="en-US" sz="1800" b="1" i="0" u="none" strike="noStrike" dirty="0">
                          <a:solidFill>
                            <a:schemeClr val="accent4"/>
                          </a:solidFill>
                          <a:effectLst/>
                          <a:latin typeface="Calibri" panose="020F0502020204030204" pitchFamily="34" charset="0"/>
                        </a:rPr>
                        <a:t>Rarely/</a:t>
                      </a:r>
                      <a:br>
                        <a:rPr lang="en-US" sz="1800" b="1" i="0" u="none" strike="noStrike" dirty="0">
                          <a:solidFill>
                            <a:schemeClr val="accent4"/>
                          </a:solidFill>
                          <a:effectLst/>
                          <a:latin typeface="Calibri" panose="020F0502020204030204" pitchFamily="34" charset="0"/>
                        </a:rPr>
                      </a:br>
                      <a:r>
                        <a:rPr lang="en-US" sz="1800" b="1" i="0" u="none" strike="noStrike" dirty="0">
                          <a:solidFill>
                            <a:schemeClr val="accent4"/>
                          </a:solidFill>
                          <a:effectLst/>
                          <a:latin typeface="Calibri" panose="020F0502020204030204" pitchFamily="34" charset="0"/>
                        </a:rPr>
                        <a:t>Never</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62639">
                <a:tc>
                  <a:txBody>
                    <a:bodyPr/>
                    <a:lstStyle/>
                    <a:p>
                      <a:pPr algn="ctr" fontAlgn="b"/>
                      <a:r>
                        <a:rPr lang="en-US" sz="1800" b="1" i="0" u="none" strike="noStrike" dirty="0">
                          <a:solidFill>
                            <a:srgbClr val="1B3660"/>
                          </a:solidFill>
                          <a:effectLst/>
                          <a:latin typeface="Calibri" panose="020F0502020204030204" pitchFamily="34" charset="0"/>
                        </a:rPr>
                        <a:t>30%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rgbClr val="F97103"/>
                          </a:solidFill>
                          <a:effectLst/>
                          <a:latin typeface="Calibri" panose="020F0502020204030204" pitchFamily="34" charset="0"/>
                        </a:rPr>
                        <a:t>61%</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64742134"/>
                  </a:ext>
                </a:extLst>
              </a:tr>
              <a:tr h="895738">
                <a:tc>
                  <a:txBody>
                    <a:bodyPr/>
                    <a:lstStyle/>
                    <a:p>
                      <a:pPr algn="ctr" fontAlgn="b"/>
                      <a:r>
                        <a:rPr lang="en-US" sz="1800" b="1" i="0" u="none" strike="noStrike" dirty="0">
                          <a:solidFill>
                            <a:srgbClr val="1B3660"/>
                          </a:solidFill>
                          <a:effectLst/>
                          <a:latin typeface="Calibri" panose="020F0502020204030204" pitchFamily="34" charset="0"/>
                        </a:rPr>
                        <a:t>24%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rgbClr val="F97103"/>
                          </a:solidFill>
                          <a:effectLst/>
                          <a:latin typeface="Calibri" panose="020F0502020204030204" pitchFamily="34" charset="0"/>
                        </a:rPr>
                        <a:t>60%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905070">
                <a:tc>
                  <a:txBody>
                    <a:bodyPr/>
                    <a:lstStyle/>
                    <a:p>
                      <a:pPr algn="ctr" fontAlgn="b"/>
                      <a:r>
                        <a:rPr lang="en-US" sz="1800" b="1" i="0" u="none" strike="noStrike" dirty="0">
                          <a:solidFill>
                            <a:srgbClr val="1B3660"/>
                          </a:solidFill>
                          <a:effectLst/>
                          <a:latin typeface="Calibri" panose="020F0502020204030204" pitchFamily="34" charset="0"/>
                        </a:rPr>
                        <a:t>24%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rgbClr val="F97103"/>
                          </a:solidFill>
                          <a:effectLst/>
                          <a:latin typeface="Calibri" panose="020F0502020204030204" pitchFamily="34" charset="0"/>
                        </a:rPr>
                        <a:t>69%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58581796"/>
                  </a:ext>
                </a:extLst>
              </a:tr>
              <a:tr h="914400">
                <a:tc>
                  <a:txBody>
                    <a:bodyPr/>
                    <a:lstStyle/>
                    <a:p>
                      <a:pPr algn="ctr" fontAlgn="b"/>
                      <a:r>
                        <a:rPr lang="en-US" sz="1800" b="1" i="0" u="none" strike="noStrike" dirty="0">
                          <a:solidFill>
                            <a:srgbClr val="1B3660"/>
                          </a:solidFill>
                          <a:effectLst/>
                          <a:latin typeface="Calibri" panose="020F0502020204030204" pitchFamily="34" charset="0"/>
                        </a:rPr>
                        <a:t>19%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rgbClr val="F97103"/>
                          </a:solidFill>
                          <a:effectLst/>
                          <a:latin typeface="Calibri" panose="020F0502020204030204" pitchFamily="34" charset="0"/>
                        </a:rPr>
                        <a:t>68%</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895738">
                <a:tc>
                  <a:txBody>
                    <a:bodyPr/>
                    <a:lstStyle/>
                    <a:p>
                      <a:pPr algn="ctr" fontAlgn="b"/>
                      <a:r>
                        <a:rPr lang="en-US" sz="1800" b="1" i="0" u="none" strike="noStrike" dirty="0">
                          <a:solidFill>
                            <a:srgbClr val="1B3660"/>
                          </a:solidFill>
                          <a:effectLst/>
                          <a:latin typeface="Calibri" panose="020F0502020204030204" pitchFamily="34" charset="0"/>
                        </a:rPr>
                        <a:t>17%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rgbClr val="F97103"/>
                          </a:solidFill>
                          <a:effectLst/>
                          <a:latin typeface="Calibri" panose="020F0502020204030204" pitchFamily="34" charset="0"/>
                        </a:rPr>
                        <a:t>74%</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4391FEB8-8A1E-4C2E-9C85-EA24D8AC7C0B}"/>
              </a:ext>
            </a:extLst>
          </p:cNvPr>
          <p:cNvSpPr txBox="1"/>
          <p:nvPr/>
        </p:nvSpPr>
        <p:spPr>
          <a:xfrm>
            <a:off x="153953" y="1957013"/>
            <a:ext cx="3578290" cy="534762"/>
          </a:xfrm>
          <a:prstGeom prst="rect">
            <a:avLst/>
          </a:prstGeom>
          <a:noFill/>
        </p:spPr>
        <p:txBody>
          <a:bodyPr wrap="square">
            <a:spAutoFit/>
          </a:bodyPr>
          <a:lstStyle/>
          <a:p>
            <a:pPr algn="r">
              <a:lnSpc>
                <a:spcPts val="1700"/>
              </a:lnSpc>
            </a:pPr>
            <a:r>
              <a:rPr lang="en-US" sz="1800" i="1" dirty="0">
                <a:effectLst/>
                <a:ea typeface="Times New Roman" panose="02020603050405020304" pitchFamily="18" charset="0"/>
              </a:rPr>
              <a:t>Inland Valley Daily Bulletin</a:t>
            </a:r>
            <a:r>
              <a:rPr lang="en-US" sz="1800" dirty="0">
                <a:effectLst/>
                <a:ea typeface="Times New Roman" panose="02020603050405020304" pitchFamily="18" charset="0"/>
              </a:rPr>
              <a:t> online </a:t>
            </a:r>
            <a:br>
              <a:rPr lang="en-US" sz="1800" dirty="0">
                <a:effectLst/>
                <a:ea typeface="Times New Roman" panose="02020603050405020304" pitchFamily="18" charset="0"/>
              </a:rPr>
            </a:br>
            <a:r>
              <a:rPr lang="en-US" sz="1800" dirty="0">
                <a:effectLst/>
                <a:ea typeface="Times New Roman" panose="02020603050405020304" pitchFamily="18" charset="0"/>
              </a:rPr>
              <a:t>or in print</a:t>
            </a:r>
            <a:endParaRPr lang="en-US" dirty="0"/>
          </a:p>
        </p:txBody>
      </p:sp>
    </p:spTree>
    <p:extLst>
      <p:ext uri="{BB962C8B-B14F-4D97-AF65-F5344CB8AC3E}">
        <p14:creationId xmlns:p14="http://schemas.microsoft.com/office/powerpoint/2010/main" val="42401439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AD0C5-1C64-4A66-8C3C-BB330FEC3C4D}"/>
              </a:ext>
            </a:extLst>
          </p:cNvPr>
          <p:cNvSpPr>
            <a:spLocks noGrp="1"/>
          </p:cNvSpPr>
          <p:nvPr>
            <p:ph type="title"/>
          </p:nvPr>
        </p:nvSpPr>
        <p:spPr/>
        <p:txBody>
          <a:bodyPr/>
          <a:lstStyle/>
          <a:p>
            <a:r>
              <a:rPr lang="en-US" dirty="0"/>
              <a:t>Demographics of Respondents</a:t>
            </a:r>
          </a:p>
        </p:txBody>
      </p:sp>
    </p:spTree>
    <p:extLst>
      <p:ext uri="{BB962C8B-B14F-4D97-AF65-F5344CB8AC3E}">
        <p14:creationId xmlns:p14="http://schemas.microsoft.com/office/powerpoint/2010/main" val="26319403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05B7E-CE67-46AF-8913-8ABAA520A796}"/>
              </a:ext>
            </a:extLst>
          </p:cNvPr>
          <p:cNvSpPr>
            <a:spLocks noGrp="1"/>
          </p:cNvSpPr>
          <p:nvPr>
            <p:ph type="title"/>
          </p:nvPr>
        </p:nvSpPr>
        <p:spPr/>
        <p:txBody>
          <a:bodyPr/>
          <a:lstStyle/>
          <a:p>
            <a:r>
              <a:rPr lang="en-US" dirty="0"/>
              <a:t>Over two-thirds have lived in the </a:t>
            </a:r>
            <a:br>
              <a:rPr lang="en-US" dirty="0"/>
            </a:br>
            <a:r>
              <a:rPr lang="en-US" dirty="0"/>
              <a:t>City of Ontario more than 11 years.</a:t>
            </a:r>
          </a:p>
        </p:txBody>
      </p:sp>
      <p:sp>
        <p:nvSpPr>
          <p:cNvPr id="3" name="Text Placeholder 2">
            <a:extLst>
              <a:ext uri="{FF2B5EF4-FFF2-40B4-BE49-F238E27FC236}">
                <a16:creationId xmlns:a16="http://schemas.microsoft.com/office/drawing/2014/main" id="{310B29E6-BF2B-4317-B9EE-D767E669CEF2}"/>
              </a:ext>
            </a:extLst>
          </p:cNvPr>
          <p:cNvSpPr>
            <a:spLocks noGrp="1"/>
          </p:cNvSpPr>
          <p:nvPr>
            <p:ph type="body" sz="quarter" idx="10"/>
          </p:nvPr>
        </p:nvSpPr>
        <p:spPr/>
        <p:txBody>
          <a:bodyPr/>
          <a:lstStyle/>
          <a:p>
            <a:r>
              <a:rPr lang="en-US" dirty="0"/>
              <a:t>Q17. About how long have you lived in Ontario? </a:t>
            </a:r>
          </a:p>
        </p:txBody>
      </p:sp>
      <p:graphicFrame>
        <p:nvGraphicFramePr>
          <p:cNvPr id="4" name="Chart 3">
            <a:extLst>
              <a:ext uri="{FF2B5EF4-FFF2-40B4-BE49-F238E27FC236}">
                <a16:creationId xmlns:a16="http://schemas.microsoft.com/office/drawing/2014/main" id="{F594C9C1-859B-4E65-95F1-A39941CABDBB}"/>
              </a:ext>
            </a:extLst>
          </p:cNvPr>
          <p:cNvGraphicFramePr/>
          <p:nvPr>
            <p:extLst>
              <p:ext uri="{D42A27DB-BD31-4B8C-83A1-F6EECF244321}">
                <p14:modId xmlns:p14="http://schemas.microsoft.com/office/powerpoint/2010/main" val="3996468556"/>
              </p:ext>
            </p:extLst>
          </p:nvPr>
        </p:nvGraphicFramePr>
        <p:xfrm>
          <a:off x="133619" y="1538624"/>
          <a:ext cx="8558318" cy="46511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20606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AE414-4E4C-4538-B44D-56E259F9EC49}"/>
              </a:ext>
            </a:extLst>
          </p:cNvPr>
          <p:cNvSpPr>
            <a:spLocks noGrp="1"/>
          </p:cNvSpPr>
          <p:nvPr>
            <p:ph type="title"/>
          </p:nvPr>
        </p:nvSpPr>
        <p:spPr/>
        <p:txBody>
          <a:bodyPr>
            <a:noAutofit/>
          </a:bodyPr>
          <a:lstStyle/>
          <a:p>
            <a:r>
              <a:rPr lang="en-US" dirty="0"/>
              <a:t>Nearly two-thirds reported they have received the vaccine, and two-in-ten </a:t>
            </a:r>
            <a:br>
              <a:rPr lang="en-US" dirty="0"/>
            </a:br>
            <a:r>
              <a:rPr lang="en-US" dirty="0"/>
              <a:t>say they plan on getting it.</a:t>
            </a:r>
          </a:p>
        </p:txBody>
      </p:sp>
      <p:sp>
        <p:nvSpPr>
          <p:cNvPr id="3" name="Text Placeholder 2">
            <a:extLst>
              <a:ext uri="{FF2B5EF4-FFF2-40B4-BE49-F238E27FC236}">
                <a16:creationId xmlns:a16="http://schemas.microsoft.com/office/drawing/2014/main" id="{448589C3-113A-48CB-9513-576A0206F152}"/>
              </a:ext>
            </a:extLst>
          </p:cNvPr>
          <p:cNvSpPr>
            <a:spLocks noGrp="1"/>
          </p:cNvSpPr>
          <p:nvPr>
            <p:ph type="body" sz="quarter" idx="10"/>
          </p:nvPr>
        </p:nvSpPr>
        <p:spPr/>
        <p:txBody>
          <a:bodyPr/>
          <a:lstStyle/>
          <a:p>
            <a:r>
              <a:rPr lang="en-US" dirty="0"/>
              <a:t>Q18. Have you already received one or both doses of the coronavirus vaccine?</a:t>
            </a:r>
          </a:p>
        </p:txBody>
      </p:sp>
      <p:graphicFrame>
        <p:nvGraphicFramePr>
          <p:cNvPr id="4" name="Chart 3">
            <a:extLst>
              <a:ext uri="{FF2B5EF4-FFF2-40B4-BE49-F238E27FC236}">
                <a16:creationId xmlns:a16="http://schemas.microsoft.com/office/drawing/2014/main" id="{942F2EA8-6FA0-4313-A9FD-C3C5CDEDC849}"/>
              </a:ext>
            </a:extLst>
          </p:cNvPr>
          <p:cNvGraphicFramePr/>
          <p:nvPr>
            <p:extLst>
              <p:ext uri="{D42A27DB-BD31-4B8C-83A1-F6EECF244321}">
                <p14:modId xmlns:p14="http://schemas.microsoft.com/office/powerpoint/2010/main" val="1912715578"/>
              </p:ext>
            </p:extLst>
          </p:nvPr>
        </p:nvGraphicFramePr>
        <p:xfrm>
          <a:off x="217598" y="1875453"/>
          <a:ext cx="8558318" cy="4413379"/>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Connector 5">
            <a:extLst>
              <a:ext uri="{FF2B5EF4-FFF2-40B4-BE49-F238E27FC236}">
                <a16:creationId xmlns:a16="http://schemas.microsoft.com/office/drawing/2014/main" id="{451C093A-970A-40B7-A8FD-61D30D17381A}"/>
              </a:ext>
            </a:extLst>
          </p:cNvPr>
          <p:cNvCxnSpPr/>
          <p:nvPr/>
        </p:nvCxnSpPr>
        <p:spPr>
          <a:xfrm>
            <a:off x="3135090" y="3410338"/>
            <a:ext cx="28924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6BE356CB-7395-4B6F-B03B-DB97D739DBD4}"/>
              </a:ext>
            </a:extLst>
          </p:cNvPr>
          <p:cNvCxnSpPr>
            <a:cxnSpLocks/>
          </p:cNvCxnSpPr>
          <p:nvPr/>
        </p:nvCxnSpPr>
        <p:spPr>
          <a:xfrm>
            <a:off x="3107097" y="4402494"/>
            <a:ext cx="6718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90169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2D69A-D8B6-4D96-BB1F-B24A3267DAC6}"/>
              </a:ext>
            </a:extLst>
          </p:cNvPr>
          <p:cNvSpPr>
            <a:spLocks noGrp="1"/>
          </p:cNvSpPr>
          <p:nvPr>
            <p:ph type="title"/>
          </p:nvPr>
        </p:nvSpPr>
        <p:spPr/>
        <p:txBody>
          <a:bodyPr>
            <a:normAutofit/>
          </a:bodyPr>
          <a:lstStyle/>
          <a:p>
            <a:r>
              <a:rPr lang="en-US" dirty="0"/>
              <a:t>About one-third reported that their commute home from their work takes over 30 minutes.</a:t>
            </a:r>
          </a:p>
        </p:txBody>
      </p:sp>
      <p:sp>
        <p:nvSpPr>
          <p:cNvPr id="3" name="Text Placeholder 2">
            <a:extLst>
              <a:ext uri="{FF2B5EF4-FFF2-40B4-BE49-F238E27FC236}">
                <a16:creationId xmlns:a16="http://schemas.microsoft.com/office/drawing/2014/main" id="{EF184186-082D-4A64-B6AE-CC29787CFD42}"/>
              </a:ext>
            </a:extLst>
          </p:cNvPr>
          <p:cNvSpPr>
            <a:spLocks noGrp="1"/>
          </p:cNvSpPr>
          <p:nvPr>
            <p:ph type="body" sz="quarter" idx="10"/>
          </p:nvPr>
        </p:nvSpPr>
        <p:spPr/>
        <p:txBody>
          <a:bodyPr/>
          <a:lstStyle/>
          <a:p>
            <a:r>
              <a:rPr lang="en-US" dirty="0"/>
              <a:t>Q23. On average, how long is your one-way commute from work to home?</a:t>
            </a:r>
          </a:p>
        </p:txBody>
      </p:sp>
      <p:graphicFrame>
        <p:nvGraphicFramePr>
          <p:cNvPr id="4" name="Chart 3">
            <a:extLst>
              <a:ext uri="{FF2B5EF4-FFF2-40B4-BE49-F238E27FC236}">
                <a16:creationId xmlns:a16="http://schemas.microsoft.com/office/drawing/2014/main" id="{9368A8A1-1D22-4FA7-A791-D8D8D4B3722E}"/>
              </a:ext>
            </a:extLst>
          </p:cNvPr>
          <p:cNvGraphicFramePr/>
          <p:nvPr>
            <p:extLst>
              <p:ext uri="{D42A27DB-BD31-4B8C-83A1-F6EECF244321}">
                <p14:modId xmlns:p14="http://schemas.microsoft.com/office/powerpoint/2010/main" val="1451913891"/>
              </p:ext>
            </p:extLst>
          </p:nvPr>
        </p:nvGraphicFramePr>
        <p:xfrm>
          <a:off x="133619" y="1538624"/>
          <a:ext cx="8749124" cy="47408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21950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C44B3-7CC3-4929-9775-0F60AE988D70}"/>
              </a:ext>
            </a:extLst>
          </p:cNvPr>
          <p:cNvSpPr>
            <a:spLocks noGrp="1"/>
          </p:cNvSpPr>
          <p:nvPr>
            <p:ph type="title"/>
          </p:nvPr>
        </p:nvSpPr>
        <p:spPr/>
        <p:txBody>
          <a:bodyPr/>
          <a:lstStyle/>
          <a:p>
            <a:r>
              <a:rPr lang="en-US" dirty="0"/>
              <a:t>Life in City of Ontario</a:t>
            </a:r>
          </a:p>
        </p:txBody>
      </p:sp>
    </p:spTree>
    <p:extLst>
      <p:ext uri="{BB962C8B-B14F-4D97-AF65-F5344CB8AC3E}">
        <p14:creationId xmlns:p14="http://schemas.microsoft.com/office/powerpoint/2010/main" val="2124712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E33B5-3E30-4B36-8408-4404D323EDCD}"/>
              </a:ext>
            </a:extLst>
          </p:cNvPr>
          <p:cNvSpPr>
            <a:spLocks noGrp="1"/>
          </p:cNvSpPr>
          <p:nvPr>
            <p:ph type="title"/>
          </p:nvPr>
        </p:nvSpPr>
        <p:spPr/>
        <p:txBody>
          <a:bodyPr>
            <a:noAutofit/>
          </a:bodyPr>
          <a:lstStyle/>
          <a:p>
            <a:r>
              <a:rPr lang="en-US" dirty="0"/>
              <a:t>Residents who say they have lived in Ontario under 10 years are the most likely to have longer commute times.</a:t>
            </a:r>
          </a:p>
        </p:txBody>
      </p:sp>
      <p:sp>
        <p:nvSpPr>
          <p:cNvPr id="3" name="Text Placeholder 2">
            <a:extLst>
              <a:ext uri="{FF2B5EF4-FFF2-40B4-BE49-F238E27FC236}">
                <a16:creationId xmlns:a16="http://schemas.microsoft.com/office/drawing/2014/main" id="{AC79DE53-BEB8-4CB4-B9EE-016CBD65065D}"/>
              </a:ext>
            </a:extLst>
          </p:cNvPr>
          <p:cNvSpPr>
            <a:spLocks noGrp="1"/>
          </p:cNvSpPr>
          <p:nvPr>
            <p:ph type="body" sz="quarter" idx="10"/>
          </p:nvPr>
        </p:nvSpPr>
        <p:spPr/>
        <p:txBody>
          <a:bodyPr/>
          <a:lstStyle/>
          <a:p>
            <a:r>
              <a:rPr lang="en-US" dirty="0"/>
              <a:t>Q23. On average, how long is your one-way commute from work to home?</a:t>
            </a:r>
          </a:p>
        </p:txBody>
      </p:sp>
      <p:graphicFrame>
        <p:nvGraphicFramePr>
          <p:cNvPr id="4" name="Chart 3">
            <a:extLst>
              <a:ext uri="{FF2B5EF4-FFF2-40B4-BE49-F238E27FC236}">
                <a16:creationId xmlns:a16="http://schemas.microsoft.com/office/drawing/2014/main" id="{F7ACD40A-4555-4AAF-8034-775CECEF1216}"/>
              </a:ext>
            </a:extLst>
          </p:cNvPr>
          <p:cNvGraphicFramePr/>
          <p:nvPr>
            <p:extLst>
              <p:ext uri="{D42A27DB-BD31-4B8C-83A1-F6EECF244321}">
                <p14:modId xmlns:p14="http://schemas.microsoft.com/office/powerpoint/2010/main" val="2176731032"/>
              </p:ext>
            </p:extLst>
          </p:nvPr>
        </p:nvGraphicFramePr>
        <p:xfrm>
          <a:off x="173332" y="2113537"/>
          <a:ext cx="8970668" cy="3824589"/>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2F468392-7322-49B4-9D9B-E2B81D540A7F}"/>
              </a:ext>
            </a:extLst>
          </p:cNvPr>
          <p:cNvSpPr txBox="1"/>
          <p:nvPr/>
        </p:nvSpPr>
        <p:spPr>
          <a:xfrm>
            <a:off x="0" y="5709283"/>
            <a:ext cx="947956" cy="492443"/>
          </a:xfrm>
          <a:prstGeom prst="rect">
            <a:avLst/>
          </a:prstGeom>
          <a:noFill/>
        </p:spPr>
        <p:txBody>
          <a:bodyPr wrap="square" rtlCol="0">
            <a:spAutoFit/>
          </a:bodyPr>
          <a:lstStyle/>
          <a:p>
            <a:r>
              <a:rPr lang="en-US" sz="1300" dirty="0">
                <a:solidFill>
                  <a:schemeClr val="accent1">
                    <a:lumMod val="75000"/>
                  </a:schemeClr>
                </a:solidFill>
              </a:rPr>
              <a:t>(% of Sample)</a:t>
            </a:r>
          </a:p>
        </p:txBody>
      </p:sp>
      <p:sp>
        <p:nvSpPr>
          <p:cNvPr id="6" name="TextBox 5">
            <a:extLst>
              <a:ext uri="{FF2B5EF4-FFF2-40B4-BE49-F238E27FC236}">
                <a16:creationId xmlns:a16="http://schemas.microsoft.com/office/drawing/2014/main" id="{B67CABB9-89A5-4355-A502-E33CBACF49F4}"/>
              </a:ext>
            </a:extLst>
          </p:cNvPr>
          <p:cNvSpPr txBox="1"/>
          <p:nvPr/>
        </p:nvSpPr>
        <p:spPr>
          <a:xfrm>
            <a:off x="2521487" y="5909338"/>
            <a:ext cx="947956" cy="292388"/>
          </a:xfrm>
          <a:prstGeom prst="rect">
            <a:avLst/>
          </a:prstGeom>
          <a:noFill/>
        </p:spPr>
        <p:txBody>
          <a:bodyPr wrap="square" rtlCol="0">
            <a:spAutoFit/>
          </a:bodyPr>
          <a:lstStyle/>
          <a:p>
            <a:pPr algn="ctr"/>
            <a:r>
              <a:rPr lang="en-US" sz="1300" dirty="0">
                <a:solidFill>
                  <a:schemeClr val="accent1">
                    <a:lumMod val="75000"/>
                  </a:schemeClr>
                </a:solidFill>
              </a:rPr>
              <a:t>(14%)</a:t>
            </a:r>
          </a:p>
        </p:txBody>
      </p:sp>
      <p:sp>
        <p:nvSpPr>
          <p:cNvPr id="7" name="TextBox 6">
            <a:extLst>
              <a:ext uri="{FF2B5EF4-FFF2-40B4-BE49-F238E27FC236}">
                <a16:creationId xmlns:a16="http://schemas.microsoft.com/office/drawing/2014/main" id="{B788D4FA-F674-4AF9-8E61-ECA78A841CE1}"/>
              </a:ext>
            </a:extLst>
          </p:cNvPr>
          <p:cNvSpPr txBox="1"/>
          <p:nvPr/>
        </p:nvSpPr>
        <p:spPr>
          <a:xfrm>
            <a:off x="4334233" y="5909338"/>
            <a:ext cx="947956" cy="292388"/>
          </a:xfrm>
          <a:prstGeom prst="rect">
            <a:avLst/>
          </a:prstGeom>
          <a:noFill/>
        </p:spPr>
        <p:txBody>
          <a:bodyPr wrap="square" rtlCol="0">
            <a:spAutoFit/>
          </a:bodyPr>
          <a:lstStyle/>
          <a:p>
            <a:pPr algn="ctr"/>
            <a:r>
              <a:rPr lang="en-US" sz="1300" dirty="0">
                <a:solidFill>
                  <a:schemeClr val="accent1">
                    <a:lumMod val="75000"/>
                  </a:schemeClr>
                </a:solidFill>
              </a:rPr>
              <a:t>(9%)</a:t>
            </a:r>
          </a:p>
        </p:txBody>
      </p:sp>
      <p:sp>
        <p:nvSpPr>
          <p:cNvPr id="8" name="TextBox 7">
            <a:extLst>
              <a:ext uri="{FF2B5EF4-FFF2-40B4-BE49-F238E27FC236}">
                <a16:creationId xmlns:a16="http://schemas.microsoft.com/office/drawing/2014/main" id="{9076E798-5759-43AE-9B79-C1A2F638DB17}"/>
              </a:ext>
            </a:extLst>
          </p:cNvPr>
          <p:cNvSpPr txBox="1"/>
          <p:nvPr/>
        </p:nvSpPr>
        <p:spPr>
          <a:xfrm>
            <a:off x="7796951" y="5909338"/>
            <a:ext cx="947956" cy="292388"/>
          </a:xfrm>
          <a:prstGeom prst="rect">
            <a:avLst/>
          </a:prstGeom>
          <a:noFill/>
        </p:spPr>
        <p:txBody>
          <a:bodyPr wrap="square" rtlCol="0">
            <a:spAutoFit/>
          </a:bodyPr>
          <a:lstStyle/>
          <a:p>
            <a:pPr algn="ctr"/>
            <a:r>
              <a:rPr lang="en-US" sz="1300" dirty="0">
                <a:solidFill>
                  <a:schemeClr val="accent1">
                    <a:lumMod val="75000"/>
                  </a:schemeClr>
                </a:solidFill>
              </a:rPr>
              <a:t>(35%)</a:t>
            </a:r>
          </a:p>
        </p:txBody>
      </p:sp>
      <p:sp>
        <p:nvSpPr>
          <p:cNvPr id="9" name="TextBox 8">
            <a:extLst>
              <a:ext uri="{FF2B5EF4-FFF2-40B4-BE49-F238E27FC236}">
                <a16:creationId xmlns:a16="http://schemas.microsoft.com/office/drawing/2014/main" id="{66347985-6B28-4544-B6B0-0812FA43A619}"/>
              </a:ext>
            </a:extLst>
          </p:cNvPr>
          <p:cNvSpPr txBox="1"/>
          <p:nvPr/>
        </p:nvSpPr>
        <p:spPr>
          <a:xfrm>
            <a:off x="0" y="1642188"/>
            <a:ext cx="9128760" cy="353943"/>
          </a:xfrm>
          <a:prstGeom prst="rect">
            <a:avLst/>
          </a:prstGeom>
          <a:noFill/>
        </p:spPr>
        <p:txBody>
          <a:bodyPr wrap="square" rtlCol="0">
            <a:spAutoFit/>
          </a:bodyPr>
          <a:lstStyle/>
          <a:p>
            <a:pPr algn="ctr"/>
            <a:r>
              <a:rPr lang="en-US" sz="1700" i="1" dirty="0"/>
              <a:t>Commute Time by Years Living in Ontario  </a:t>
            </a:r>
          </a:p>
        </p:txBody>
      </p:sp>
      <p:sp>
        <p:nvSpPr>
          <p:cNvPr id="12" name="TextBox 11">
            <a:extLst>
              <a:ext uri="{FF2B5EF4-FFF2-40B4-BE49-F238E27FC236}">
                <a16:creationId xmlns:a16="http://schemas.microsoft.com/office/drawing/2014/main" id="{229070D4-8A1B-4A32-BB2D-EB3635DD576C}"/>
              </a:ext>
            </a:extLst>
          </p:cNvPr>
          <p:cNvSpPr txBox="1"/>
          <p:nvPr/>
        </p:nvSpPr>
        <p:spPr>
          <a:xfrm>
            <a:off x="824860" y="5909338"/>
            <a:ext cx="947956" cy="292388"/>
          </a:xfrm>
          <a:prstGeom prst="rect">
            <a:avLst/>
          </a:prstGeom>
          <a:noFill/>
        </p:spPr>
        <p:txBody>
          <a:bodyPr wrap="square" rtlCol="0">
            <a:spAutoFit/>
          </a:bodyPr>
          <a:lstStyle/>
          <a:p>
            <a:pPr algn="ctr"/>
            <a:r>
              <a:rPr lang="en-US" sz="1300" dirty="0">
                <a:solidFill>
                  <a:schemeClr val="accent1">
                    <a:lumMod val="75000"/>
                  </a:schemeClr>
                </a:solidFill>
              </a:rPr>
              <a:t>(27%)</a:t>
            </a:r>
          </a:p>
        </p:txBody>
      </p:sp>
      <p:sp>
        <p:nvSpPr>
          <p:cNvPr id="13" name="TextBox 12">
            <a:extLst>
              <a:ext uri="{FF2B5EF4-FFF2-40B4-BE49-F238E27FC236}">
                <a16:creationId xmlns:a16="http://schemas.microsoft.com/office/drawing/2014/main" id="{21DAB1E6-43E5-4986-B6A5-089E38D27AC4}"/>
              </a:ext>
            </a:extLst>
          </p:cNvPr>
          <p:cNvSpPr txBox="1"/>
          <p:nvPr/>
        </p:nvSpPr>
        <p:spPr>
          <a:xfrm>
            <a:off x="6030860" y="5909338"/>
            <a:ext cx="947956" cy="292388"/>
          </a:xfrm>
          <a:prstGeom prst="rect">
            <a:avLst/>
          </a:prstGeom>
          <a:noFill/>
        </p:spPr>
        <p:txBody>
          <a:bodyPr wrap="square" rtlCol="0">
            <a:spAutoFit/>
          </a:bodyPr>
          <a:lstStyle/>
          <a:p>
            <a:pPr algn="ctr"/>
            <a:r>
              <a:rPr lang="en-US" sz="1300" dirty="0">
                <a:solidFill>
                  <a:schemeClr val="accent1">
                    <a:lumMod val="75000"/>
                  </a:schemeClr>
                </a:solidFill>
              </a:rPr>
              <a:t>(15%)</a:t>
            </a:r>
          </a:p>
        </p:txBody>
      </p:sp>
    </p:spTree>
    <p:extLst>
      <p:ext uri="{BB962C8B-B14F-4D97-AF65-F5344CB8AC3E}">
        <p14:creationId xmlns:p14="http://schemas.microsoft.com/office/powerpoint/2010/main" val="11768717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4235F-163C-4075-B90F-EE19400DE596}"/>
              </a:ext>
            </a:extLst>
          </p:cNvPr>
          <p:cNvSpPr>
            <a:spLocks noGrp="1"/>
          </p:cNvSpPr>
          <p:nvPr>
            <p:ph type="title"/>
          </p:nvPr>
        </p:nvSpPr>
        <p:spPr/>
        <p:txBody>
          <a:bodyPr/>
          <a:lstStyle/>
          <a:p>
            <a:r>
              <a:rPr lang="en-US" dirty="0"/>
              <a:t>Conclusions</a:t>
            </a:r>
          </a:p>
        </p:txBody>
      </p:sp>
    </p:spTree>
    <p:extLst>
      <p:ext uri="{BB962C8B-B14F-4D97-AF65-F5344CB8AC3E}">
        <p14:creationId xmlns:p14="http://schemas.microsoft.com/office/powerpoint/2010/main" val="23789943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5C5DF-2C08-4E76-BD0D-923F5108C34B}"/>
              </a:ext>
            </a:extLst>
          </p:cNvPr>
          <p:cNvSpPr>
            <a:spLocks noGrp="1"/>
          </p:cNvSpPr>
          <p:nvPr>
            <p:ph type="title"/>
          </p:nvPr>
        </p:nvSpPr>
        <p:spPr/>
        <p:txBody>
          <a:bodyPr/>
          <a:lstStyle/>
          <a:p>
            <a:r>
              <a:rPr lang="en-US" dirty="0"/>
              <a:t>Conclusions</a:t>
            </a:r>
          </a:p>
        </p:txBody>
      </p:sp>
      <p:sp>
        <p:nvSpPr>
          <p:cNvPr id="3" name="Text Placeholder 2">
            <a:extLst>
              <a:ext uri="{FF2B5EF4-FFF2-40B4-BE49-F238E27FC236}">
                <a16:creationId xmlns:a16="http://schemas.microsoft.com/office/drawing/2014/main" id="{6BB6D52E-AF3D-4035-8997-EA2867260ED4}"/>
              </a:ext>
            </a:extLst>
          </p:cNvPr>
          <p:cNvSpPr>
            <a:spLocks noGrp="1"/>
          </p:cNvSpPr>
          <p:nvPr>
            <p:ph type="body" sz="quarter" idx="10"/>
          </p:nvPr>
        </p:nvSpPr>
        <p:spPr/>
        <p:txBody>
          <a:bodyPr/>
          <a:lstStyle/>
          <a:p>
            <a:endParaRPr lang="en-US" dirty="0"/>
          </a:p>
        </p:txBody>
      </p:sp>
      <p:sp>
        <p:nvSpPr>
          <p:cNvPr id="4" name="Text Placeholder 3">
            <a:extLst>
              <a:ext uri="{FF2B5EF4-FFF2-40B4-BE49-F238E27FC236}">
                <a16:creationId xmlns:a16="http://schemas.microsoft.com/office/drawing/2014/main" id="{A39C35FD-EF8D-4DDB-B791-1C1F1E75B200}"/>
              </a:ext>
            </a:extLst>
          </p:cNvPr>
          <p:cNvSpPr>
            <a:spLocks noGrp="1"/>
          </p:cNvSpPr>
          <p:nvPr>
            <p:ph type="body" sz="quarter" idx="11"/>
          </p:nvPr>
        </p:nvSpPr>
        <p:spPr/>
        <p:txBody>
          <a:bodyPr/>
          <a:lstStyle/>
          <a:p>
            <a:pPr>
              <a:lnSpc>
                <a:spcPct val="107000"/>
              </a:lnSpc>
              <a:spcBef>
                <a:spcPts val="0"/>
              </a:spcBef>
              <a:spcAft>
                <a:spcPts val="80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Overall, residents believe that Ontario is an excellent or good place to live and feel that things are headed in the right direction in the City. </a:t>
            </a:r>
          </a:p>
          <a:p>
            <a:pPr lvl="1">
              <a:lnSpc>
                <a:spcPct val="107000"/>
              </a:lnSpc>
              <a:spcBef>
                <a:spcPts val="0"/>
              </a:spcBef>
              <a:spcAft>
                <a:spcPts val="80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Residents feel that the City offers a safe, quiet town feel that is also large enough to offer services, shopping, and entertainment options without having to travel far.</a:t>
            </a:r>
          </a:p>
          <a:p>
            <a:pPr>
              <a:lnSpc>
                <a:spcPct val="107000"/>
              </a:lnSpc>
              <a:spcBef>
                <a:spcPts val="0"/>
              </a:spcBef>
              <a:spcAft>
                <a:spcPts val="80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The most serious issues in the city include homelessness, crime (in general), the loss of local businesses, and the cost of housing/lack of affordable housing.</a:t>
            </a:r>
          </a:p>
          <a:p>
            <a:pPr lvl="1">
              <a:lnSpc>
                <a:spcPct val="107000"/>
              </a:lnSpc>
              <a:spcBef>
                <a:spcPts val="0"/>
              </a:spcBef>
              <a:spcAft>
                <a:spcPts val="80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Issues such as traffic and rundown/abandoned buildings were also cited as serious issues directly by residents but were considered second-tier concerns compared to the aforementioned issues.</a:t>
            </a:r>
          </a:p>
          <a:p>
            <a:pPr marL="0" indent="0">
              <a:buNone/>
            </a:pPr>
            <a:endParaRPr lang="en-US" dirty="0"/>
          </a:p>
        </p:txBody>
      </p:sp>
    </p:spTree>
    <p:extLst>
      <p:ext uri="{BB962C8B-B14F-4D97-AF65-F5344CB8AC3E}">
        <p14:creationId xmlns:p14="http://schemas.microsoft.com/office/powerpoint/2010/main" val="821814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02B2C-334E-463A-ACCD-33E06F297C89}"/>
              </a:ext>
            </a:extLst>
          </p:cNvPr>
          <p:cNvSpPr>
            <a:spLocks noGrp="1"/>
          </p:cNvSpPr>
          <p:nvPr>
            <p:ph type="title"/>
          </p:nvPr>
        </p:nvSpPr>
        <p:spPr/>
        <p:txBody>
          <a:bodyPr/>
          <a:lstStyle/>
          <a:p>
            <a:r>
              <a:rPr lang="en-US" dirty="0"/>
              <a:t>Conclusions:</a:t>
            </a:r>
            <a:br>
              <a:rPr lang="en-US" dirty="0"/>
            </a:br>
            <a:r>
              <a:rPr lang="en-US" dirty="0"/>
              <a:t>City Services</a:t>
            </a:r>
          </a:p>
        </p:txBody>
      </p:sp>
      <p:sp>
        <p:nvSpPr>
          <p:cNvPr id="3" name="Text Placeholder 2">
            <a:extLst>
              <a:ext uri="{FF2B5EF4-FFF2-40B4-BE49-F238E27FC236}">
                <a16:creationId xmlns:a16="http://schemas.microsoft.com/office/drawing/2014/main" id="{2CCCBD09-CCFA-4F70-8714-8E7BC852057B}"/>
              </a:ext>
            </a:extLst>
          </p:cNvPr>
          <p:cNvSpPr>
            <a:spLocks noGrp="1"/>
          </p:cNvSpPr>
          <p:nvPr>
            <p:ph type="body" sz="quarter" idx="10"/>
          </p:nvPr>
        </p:nvSpPr>
        <p:spPr/>
        <p:txBody>
          <a:bodyPr/>
          <a:lstStyle/>
          <a:p>
            <a:endParaRPr lang="en-US"/>
          </a:p>
        </p:txBody>
      </p:sp>
      <p:sp>
        <p:nvSpPr>
          <p:cNvPr id="4" name="Text Placeholder 3">
            <a:extLst>
              <a:ext uri="{FF2B5EF4-FFF2-40B4-BE49-F238E27FC236}">
                <a16:creationId xmlns:a16="http://schemas.microsoft.com/office/drawing/2014/main" id="{58A323FA-4946-48D0-B6E8-A63260EB937E}"/>
              </a:ext>
            </a:extLst>
          </p:cNvPr>
          <p:cNvSpPr>
            <a:spLocks noGrp="1"/>
          </p:cNvSpPr>
          <p:nvPr>
            <p:ph type="body" sz="quarter" idx="11"/>
          </p:nvPr>
        </p:nvSpPr>
        <p:spPr>
          <a:xfrm>
            <a:off x="117872" y="1041520"/>
            <a:ext cx="8908257" cy="5115441"/>
          </a:xfrm>
        </p:spPr>
        <p:txBody>
          <a:bodyPr/>
          <a:lstStyle/>
          <a:p>
            <a:pPr>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Over half say that the City is doing an excellent or good job at providing services to its residents, and over a quarter say the City is doing a fair job. </a:t>
            </a:r>
          </a:p>
          <a:p>
            <a:pPr>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Residents are most satisfied with public safety services, including fire protection and paramedic services and 911 emergency response.</a:t>
            </a:r>
          </a:p>
          <a:p>
            <a:pPr lvl="1">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Library services are also among some of the services residents are most satisfied with.</a:t>
            </a:r>
          </a:p>
          <a:p>
            <a:pPr lvl="1">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However, addressing homelessness and enforcement of poorly maintained housing and buildings are services residents are the least satisfied with.</a:t>
            </a:r>
          </a:p>
          <a:p>
            <a:pPr>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Most residents feel that it is important to fund both youth and senior services and programs: however, a stronger majority believe it is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very</a:t>
            </a:r>
            <a:r>
              <a:rPr lang="en-US" sz="1800" dirty="0">
                <a:effectLst/>
                <a:latin typeface="Calibri" panose="020F0502020204030204" pitchFamily="34" charset="0"/>
                <a:ea typeface="Calibri" panose="020F0502020204030204" pitchFamily="34" charset="0"/>
                <a:cs typeface="Times New Roman" panose="02020603050405020304" pitchFamily="18" charset="0"/>
              </a:rPr>
              <a:t> important to fund youth services/programs (70%) compared to senior services/programs (57%) </a:t>
            </a:r>
          </a:p>
          <a:p>
            <a:pPr marL="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1800" b="1" dirty="0">
                <a:latin typeface="Calibri" panose="020F0502020204030204" pitchFamily="34" charset="0"/>
                <a:ea typeface="Calibri" panose="020F0502020204030204" pitchFamily="34" charset="0"/>
                <a:cs typeface="Times New Roman" panose="02020603050405020304" pitchFamily="18" charset="0"/>
              </a:rPr>
              <a:t>Key Note:</a:t>
            </a:r>
            <a:r>
              <a:rPr lang="en-US" sz="1800" dirty="0">
                <a:latin typeface="Calibri" panose="020F0502020204030204" pitchFamily="34" charset="0"/>
                <a:ea typeface="Calibri" panose="020F0502020204030204" pitchFamily="34" charset="0"/>
                <a:cs typeface="Times New Roman" panose="02020603050405020304" pitchFamily="18" charset="0"/>
              </a:rPr>
              <a:t> Although public safety services rank the highest in satisfaction, services such as the library and community programming (events, youth/senior services) and infrastructure maintenance are still services that are important to the community, and are being ranked high in satisfaction, even after coming out of a year of social restrictions during the pandemic.</a:t>
            </a:r>
          </a:p>
          <a:p>
            <a:pPr marL="0" indent="0">
              <a:lnSpc>
                <a:spcPct val="107000"/>
              </a:lnSpc>
              <a:spcBef>
                <a:spcPts val="0"/>
              </a:spcBef>
              <a:spcAft>
                <a:spcPts val="80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25784125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035D6-93AD-48AD-AE45-61E5DCC7EBBC}"/>
              </a:ext>
            </a:extLst>
          </p:cNvPr>
          <p:cNvSpPr>
            <a:spLocks noGrp="1"/>
          </p:cNvSpPr>
          <p:nvPr>
            <p:ph type="title"/>
          </p:nvPr>
        </p:nvSpPr>
        <p:spPr/>
        <p:txBody>
          <a:bodyPr/>
          <a:lstStyle/>
          <a:p>
            <a:r>
              <a:rPr lang="en-US" dirty="0"/>
              <a:t>Conclusions:</a:t>
            </a:r>
            <a:br>
              <a:rPr lang="en-US" dirty="0"/>
            </a:br>
            <a:r>
              <a:rPr lang="en-US" dirty="0"/>
              <a:t>Public Safety Issues</a:t>
            </a:r>
          </a:p>
        </p:txBody>
      </p:sp>
      <p:sp>
        <p:nvSpPr>
          <p:cNvPr id="3" name="Text Placeholder 2">
            <a:extLst>
              <a:ext uri="{FF2B5EF4-FFF2-40B4-BE49-F238E27FC236}">
                <a16:creationId xmlns:a16="http://schemas.microsoft.com/office/drawing/2014/main" id="{0C534469-147B-4514-9ACB-6B682BC1B396}"/>
              </a:ext>
            </a:extLst>
          </p:cNvPr>
          <p:cNvSpPr>
            <a:spLocks noGrp="1"/>
          </p:cNvSpPr>
          <p:nvPr>
            <p:ph type="body" sz="quarter" idx="10"/>
          </p:nvPr>
        </p:nvSpPr>
        <p:spPr/>
        <p:txBody>
          <a:bodyPr/>
          <a:lstStyle/>
          <a:p>
            <a:endParaRPr lang="en-US"/>
          </a:p>
        </p:txBody>
      </p:sp>
      <p:sp>
        <p:nvSpPr>
          <p:cNvPr id="4" name="Text Placeholder 3">
            <a:extLst>
              <a:ext uri="{FF2B5EF4-FFF2-40B4-BE49-F238E27FC236}">
                <a16:creationId xmlns:a16="http://schemas.microsoft.com/office/drawing/2014/main" id="{6803F637-BBC8-45B5-B297-90428F6A4F37}"/>
              </a:ext>
            </a:extLst>
          </p:cNvPr>
          <p:cNvSpPr>
            <a:spLocks noGrp="1"/>
          </p:cNvSpPr>
          <p:nvPr>
            <p:ph type="body" sz="quarter" idx="11"/>
          </p:nvPr>
        </p:nvSpPr>
        <p:spPr/>
        <p:txBody>
          <a:bodyPr/>
          <a:lstStyle/>
          <a:p>
            <a:pPr>
              <a:lnSpc>
                <a:spcPct val="107000"/>
              </a:lnSpc>
              <a:spcBef>
                <a:spcPts val="0"/>
              </a:spcBef>
              <a:spcAft>
                <a:spcPts val="80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Although crime in general is considered to be a serious issue </a:t>
            </a:r>
            <a:r>
              <a:rPr lang="en-US" sz="2200" dirty="0">
                <a:latin typeface="Calibri" panose="020F0502020204030204" pitchFamily="34" charset="0"/>
                <a:ea typeface="Calibri" panose="020F0502020204030204" pitchFamily="34" charset="0"/>
                <a:cs typeface="Times New Roman" panose="02020603050405020304" pitchFamily="18" charset="0"/>
              </a:rPr>
              <a:t>b</a:t>
            </a:r>
            <a:r>
              <a:rPr lang="en-US" sz="2200" dirty="0">
                <a:effectLst/>
                <a:latin typeface="Calibri" panose="020F0502020204030204" pitchFamily="34" charset="0"/>
                <a:ea typeface="Calibri" panose="020F0502020204030204" pitchFamily="34" charset="0"/>
                <a:cs typeface="Times New Roman" panose="02020603050405020304" pitchFamily="18" charset="0"/>
              </a:rPr>
              <a:t>y a majority, only a third believe crime has increased in the last five years—a majority feel crime has either stayed the same or decreased since. </a:t>
            </a:r>
          </a:p>
          <a:p>
            <a:pPr>
              <a:lnSpc>
                <a:spcPct val="107000"/>
              </a:lnSpc>
              <a:spcBef>
                <a:spcPts val="0"/>
              </a:spcBef>
              <a:spcAft>
                <a:spcPts val="80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A majority also feel very or somewhat safe walking in their neighborhood at night, although residents are split on whether they feel safe or unsafe walking in the park closest to them at night.</a:t>
            </a:r>
          </a:p>
          <a:p>
            <a:pPr marL="0" indent="0">
              <a:lnSpc>
                <a:spcPct val="107000"/>
              </a:lnSpc>
              <a:spcBef>
                <a:spcPts val="0"/>
              </a:spcBef>
              <a:spcAft>
                <a:spcPts val="800"/>
              </a:spcAft>
              <a:buNone/>
            </a:pP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2200" b="1" dirty="0">
                <a:latin typeface="Calibri" panose="020F0502020204030204" pitchFamily="34" charset="0"/>
                <a:ea typeface="Calibri" panose="020F0502020204030204" pitchFamily="34" charset="0"/>
                <a:cs typeface="Times New Roman" panose="02020603050405020304" pitchFamily="18" charset="0"/>
              </a:rPr>
              <a:t>Key Note: </a:t>
            </a:r>
            <a:r>
              <a:rPr lang="en-US" sz="2200" dirty="0">
                <a:latin typeface="Calibri" panose="020F0502020204030204" pitchFamily="34" charset="0"/>
                <a:ea typeface="Calibri" panose="020F0502020204030204" pitchFamily="34" charset="0"/>
                <a:cs typeface="Times New Roman" panose="02020603050405020304" pitchFamily="18" charset="0"/>
              </a:rPr>
              <a:t>Residents who mentioned crime is the most serious issue facing the City spoke about it in more general terms. When they specified the types of crime, they cited low-offences such as speeding and code violations (appearances of buildings), indicating residents may not necessarily think of more serious or violent crime when they say crime has increased.</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1477952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0C02B-83FE-4EBD-B740-BCC69B37C534}"/>
              </a:ext>
            </a:extLst>
          </p:cNvPr>
          <p:cNvSpPr>
            <a:spLocks noGrp="1"/>
          </p:cNvSpPr>
          <p:nvPr>
            <p:ph type="title"/>
          </p:nvPr>
        </p:nvSpPr>
        <p:spPr/>
        <p:txBody>
          <a:bodyPr/>
          <a:lstStyle/>
          <a:p>
            <a:r>
              <a:rPr lang="en-US" dirty="0"/>
              <a:t>Conclusions: </a:t>
            </a:r>
            <a:br>
              <a:rPr lang="en-US" dirty="0"/>
            </a:br>
            <a:r>
              <a:rPr lang="en-US" dirty="0"/>
              <a:t>Communications</a:t>
            </a:r>
          </a:p>
        </p:txBody>
      </p:sp>
      <p:sp>
        <p:nvSpPr>
          <p:cNvPr id="3" name="Text Placeholder 2">
            <a:extLst>
              <a:ext uri="{FF2B5EF4-FFF2-40B4-BE49-F238E27FC236}">
                <a16:creationId xmlns:a16="http://schemas.microsoft.com/office/drawing/2014/main" id="{8E368B3A-CD49-430B-BD43-44FC6B76E52D}"/>
              </a:ext>
            </a:extLst>
          </p:cNvPr>
          <p:cNvSpPr>
            <a:spLocks noGrp="1"/>
          </p:cNvSpPr>
          <p:nvPr>
            <p:ph type="body" sz="quarter" idx="10"/>
          </p:nvPr>
        </p:nvSpPr>
        <p:spPr/>
        <p:txBody>
          <a:bodyPr/>
          <a:lstStyle/>
          <a:p>
            <a:endParaRPr lang="en-US"/>
          </a:p>
        </p:txBody>
      </p:sp>
      <p:sp>
        <p:nvSpPr>
          <p:cNvPr id="4" name="Text Placeholder 3">
            <a:extLst>
              <a:ext uri="{FF2B5EF4-FFF2-40B4-BE49-F238E27FC236}">
                <a16:creationId xmlns:a16="http://schemas.microsoft.com/office/drawing/2014/main" id="{1BA8DEF6-0D1C-4C44-BDD7-A1494087BC65}"/>
              </a:ext>
            </a:extLst>
          </p:cNvPr>
          <p:cNvSpPr>
            <a:spLocks noGrp="1"/>
          </p:cNvSpPr>
          <p:nvPr>
            <p:ph type="body" sz="quarter" idx="11"/>
          </p:nvPr>
        </p:nvSpPr>
        <p:spPr/>
        <p:txBody>
          <a:bodyPr/>
          <a:lstStyle/>
          <a:p>
            <a:pPr marL="0" marR="0">
              <a:lnSpc>
                <a:spcPct val="107000"/>
              </a:lnSpc>
              <a:spcBef>
                <a:spcPts val="0"/>
              </a:spcBef>
              <a:spcAft>
                <a:spcPts val="80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Residents most frequently use Ontario Living Magazine or the City of Ontario’s website to obtain information about the City’s programs, events and issues. </a:t>
            </a:r>
          </a:p>
          <a:p>
            <a:pPr marL="342900" marR="0" lvl="0" indent="-342900">
              <a:lnSpc>
                <a:spcPct val="107000"/>
              </a:lnSpc>
              <a:spcBef>
                <a:spcPts val="0"/>
              </a:spcBef>
              <a:spcAft>
                <a:spcPts val="800"/>
              </a:spcAft>
              <a:buFont typeface="Calibri" panose="020F0502020204030204" pitchFamily="34" charset="0"/>
              <a:buChar char="-"/>
            </a:pPr>
            <a:r>
              <a:rPr lang="en-US" sz="2200" dirty="0">
                <a:effectLst/>
                <a:latin typeface="Calibri" panose="020F0502020204030204" pitchFamily="34" charset="0"/>
                <a:ea typeface="Calibri" panose="020F0502020204030204" pitchFamily="34" charset="0"/>
                <a:cs typeface="Times New Roman" panose="02020603050405020304" pitchFamily="18" charset="0"/>
              </a:rPr>
              <a:t>The City’s official  social media accounts are used significantly less frequently, including the My Ontario app, as are city council meetings.</a:t>
            </a:r>
          </a:p>
          <a:p>
            <a:pPr marL="342900" marR="0" lvl="0" indent="-342900">
              <a:lnSpc>
                <a:spcPct val="107000"/>
              </a:lnSpc>
              <a:spcBef>
                <a:spcPts val="0"/>
              </a:spcBef>
              <a:spcAft>
                <a:spcPts val="800"/>
              </a:spcAft>
              <a:buFont typeface="Calibri" panose="020F0502020204030204" pitchFamily="34" charset="0"/>
              <a:buChar char="-"/>
            </a:pP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r>
              <a:rPr lang="en-US" sz="2200" b="1" dirty="0">
                <a:effectLst/>
                <a:latin typeface="Calibri" panose="020F0502020204030204" pitchFamily="34" charset="0"/>
                <a:ea typeface="Calibri" panose="020F0502020204030204" pitchFamily="34" charset="0"/>
                <a:cs typeface="Times New Roman" panose="02020603050405020304" pitchFamily="18" charset="0"/>
              </a:rPr>
              <a:t>Key Note:</a:t>
            </a:r>
            <a:r>
              <a:rPr lang="en-US" sz="2200" dirty="0">
                <a:effectLst/>
                <a:latin typeface="Calibri" panose="020F0502020204030204" pitchFamily="34" charset="0"/>
                <a:ea typeface="Calibri" panose="020F0502020204030204" pitchFamily="34" charset="0"/>
                <a:cs typeface="Times New Roman" panose="02020603050405020304" pitchFamily="18" charset="0"/>
              </a:rPr>
              <a:t> Residents seem to be highly unfamiliar with social media accounts and the My Ontario app.  Rather than viewing them as poor means of communication, consider expanding awareness of these resources, while maintaining other sources of information (such as </a:t>
            </a:r>
            <a:r>
              <a:rPr lang="en-US" sz="2200" dirty="0">
                <a:latin typeface="Calibri" panose="020F0502020204030204" pitchFamily="34" charset="0"/>
                <a:ea typeface="Calibri" panose="020F0502020204030204" pitchFamily="34" charset="0"/>
                <a:cs typeface="Times New Roman" panose="02020603050405020304" pitchFamily="18" charset="0"/>
              </a:rPr>
              <a:t>water bill inserts) in order to reach a wider spectrum of residents. </a:t>
            </a:r>
            <a:endParaRPr lang="en-US" sz="2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9188263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3054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AAE59-E118-42F9-AF62-F2F67411D5AC}"/>
              </a:ext>
            </a:extLst>
          </p:cNvPr>
          <p:cNvSpPr>
            <a:spLocks noGrp="1"/>
          </p:cNvSpPr>
          <p:nvPr>
            <p:ph type="title"/>
          </p:nvPr>
        </p:nvSpPr>
        <p:spPr/>
        <p:txBody>
          <a:bodyPr/>
          <a:lstStyle/>
          <a:p>
            <a:r>
              <a:rPr lang="en-US" dirty="0"/>
              <a:t>Over three-fourths rate the City of Ontario</a:t>
            </a:r>
            <a:br>
              <a:rPr lang="en-US" dirty="0"/>
            </a:br>
            <a:r>
              <a:rPr lang="en-US" dirty="0"/>
              <a:t>as an excellent or good place to live.</a:t>
            </a:r>
          </a:p>
        </p:txBody>
      </p:sp>
      <p:sp>
        <p:nvSpPr>
          <p:cNvPr id="3" name="Text Placeholder 2">
            <a:extLst>
              <a:ext uri="{FF2B5EF4-FFF2-40B4-BE49-F238E27FC236}">
                <a16:creationId xmlns:a16="http://schemas.microsoft.com/office/drawing/2014/main" id="{AEB32671-018F-40EF-86B9-10B306DA9674}"/>
              </a:ext>
            </a:extLst>
          </p:cNvPr>
          <p:cNvSpPr>
            <a:spLocks noGrp="1"/>
          </p:cNvSpPr>
          <p:nvPr>
            <p:ph type="body" sz="quarter" idx="10"/>
          </p:nvPr>
        </p:nvSpPr>
        <p:spPr/>
        <p:txBody>
          <a:bodyPr/>
          <a:lstStyle/>
          <a:p>
            <a:r>
              <a:rPr lang="en-US" dirty="0"/>
              <a:t>Q4. Generally speaking, how would you rate Ontario as a place to live: is it an excellent place to live, a good place, just fair, or a poor place to live?</a:t>
            </a:r>
          </a:p>
        </p:txBody>
      </p:sp>
      <p:graphicFrame>
        <p:nvGraphicFramePr>
          <p:cNvPr id="4" name="Chart 3">
            <a:extLst>
              <a:ext uri="{FF2B5EF4-FFF2-40B4-BE49-F238E27FC236}">
                <a16:creationId xmlns:a16="http://schemas.microsoft.com/office/drawing/2014/main" id="{2A342778-7C39-4F27-8007-E88BD372D336}"/>
              </a:ext>
            </a:extLst>
          </p:cNvPr>
          <p:cNvGraphicFramePr/>
          <p:nvPr>
            <p:extLst>
              <p:ext uri="{D42A27DB-BD31-4B8C-83A1-F6EECF244321}">
                <p14:modId xmlns:p14="http://schemas.microsoft.com/office/powerpoint/2010/main" val="984733494"/>
              </p:ext>
            </p:extLst>
          </p:nvPr>
        </p:nvGraphicFramePr>
        <p:xfrm>
          <a:off x="0" y="1632664"/>
          <a:ext cx="4030824" cy="4412006"/>
        </p:xfrm>
        <a:graphic>
          <a:graphicData uri="http://schemas.openxmlformats.org/drawingml/2006/chart">
            <c:chart xmlns:c="http://schemas.openxmlformats.org/drawingml/2006/chart" xmlns:r="http://schemas.openxmlformats.org/officeDocument/2006/relationships" r:id="rId2"/>
          </a:graphicData>
        </a:graphic>
      </p:graphicFrame>
      <p:sp>
        <p:nvSpPr>
          <p:cNvPr id="5" name="Right Bracket 4">
            <a:extLst>
              <a:ext uri="{FF2B5EF4-FFF2-40B4-BE49-F238E27FC236}">
                <a16:creationId xmlns:a16="http://schemas.microsoft.com/office/drawing/2014/main" id="{55AA5934-6186-464D-A97E-19DEBC674262}"/>
              </a:ext>
            </a:extLst>
          </p:cNvPr>
          <p:cNvSpPr/>
          <p:nvPr/>
        </p:nvSpPr>
        <p:spPr bwMode="auto">
          <a:xfrm>
            <a:off x="3351197" y="1844255"/>
            <a:ext cx="119572" cy="1453896"/>
          </a:xfrm>
          <a:prstGeom prst="rightBracket">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820738"/>
            <a:endParaRPr lang="en-US" dirty="0">
              <a:solidFill>
                <a:prstClr val="black"/>
              </a:solidFill>
            </a:endParaRPr>
          </a:p>
        </p:txBody>
      </p:sp>
      <p:sp>
        <p:nvSpPr>
          <p:cNvPr id="7" name="TextBox 6">
            <a:extLst>
              <a:ext uri="{FF2B5EF4-FFF2-40B4-BE49-F238E27FC236}">
                <a16:creationId xmlns:a16="http://schemas.microsoft.com/office/drawing/2014/main" id="{E8D2B459-9CAB-489C-8BB2-1BD819B7969D}"/>
              </a:ext>
            </a:extLst>
          </p:cNvPr>
          <p:cNvSpPr txBox="1"/>
          <p:nvPr/>
        </p:nvSpPr>
        <p:spPr>
          <a:xfrm>
            <a:off x="3339703" y="2157820"/>
            <a:ext cx="1406547" cy="826765"/>
          </a:xfrm>
          <a:prstGeom prst="rect">
            <a:avLst/>
          </a:prstGeom>
          <a:noFill/>
        </p:spPr>
        <p:txBody>
          <a:bodyPr wrap="square" rtlCol="0">
            <a:spAutoFit/>
          </a:bodyPr>
          <a:lstStyle/>
          <a:p>
            <a:pPr algn="ctr">
              <a:lnSpc>
                <a:spcPts val="1900"/>
              </a:lnSpc>
            </a:pPr>
            <a:r>
              <a:rPr lang="en-US" b="1" dirty="0">
                <a:solidFill>
                  <a:schemeClr val="accent1"/>
                </a:solidFill>
              </a:rPr>
              <a:t>Excellent/</a:t>
            </a:r>
            <a:br>
              <a:rPr lang="en-US" b="1" dirty="0">
                <a:solidFill>
                  <a:schemeClr val="accent1"/>
                </a:solidFill>
              </a:rPr>
            </a:br>
            <a:r>
              <a:rPr lang="en-US" b="1" dirty="0">
                <a:solidFill>
                  <a:schemeClr val="accent1"/>
                </a:solidFill>
              </a:rPr>
              <a:t>Good</a:t>
            </a:r>
            <a:br>
              <a:rPr lang="en-US" b="1" dirty="0">
                <a:solidFill>
                  <a:schemeClr val="accent1"/>
                </a:solidFill>
              </a:rPr>
            </a:br>
            <a:r>
              <a:rPr lang="en-US" b="1" dirty="0">
                <a:solidFill>
                  <a:schemeClr val="accent1"/>
                </a:solidFill>
              </a:rPr>
              <a:t>76%</a:t>
            </a:r>
          </a:p>
        </p:txBody>
      </p:sp>
      <p:graphicFrame>
        <p:nvGraphicFramePr>
          <p:cNvPr id="9" name="Chart 8">
            <a:extLst>
              <a:ext uri="{FF2B5EF4-FFF2-40B4-BE49-F238E27FC236}">
                <a16:creationId xmlns:a16="http://schemas.microsoft.com/office/drawing/2014/main" id="{A35C8AE1-4E40-4C98-A49E-B8FC36A72F88}"/>
              </a:ext>
            </a:extLst>
          </p:cNvPr>
          <p:cNvGraphicFramePr/>
          <p:nvPr>
            <p:extLst>
              <p:ext uri="{D42A27DB-BD31-4B8C-83A1-F6EECF244321}">
                <p14:modId xmlns:p14="http://schemas.microsoft.com/office/powerpoint/2010/main" val="656177556"/>
              </p:ext>
            </p:extLst>
          </p:nvPr>
        </p:nvGraphicFramePr>
        <p:xfrm>
          <a:off x="4353432" y="1207186"/>
          <a:ext cx="4802062" cy="505365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24248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E503F-A8FF-4CD0-921E-068C8C7DCC28}"/>
              </a:ext>
            </a:extLst>
          </p:cNvPr>
          <p:cNvSpPr>
            <a:spLocks noGrp="1"/>
          </p:cNvSpPr>
          <p:nvPr>
            <p:ph type="title"/>
          </p:nvPr>
        </p:nvSpPr>
        <p:spPr/>
        <p:txBody>
          <a:bodyPr/>
          <a:lstStyle/>
          <a:p>
            <a:r>
              <a:rPr lang="en-US" dirty="0"/>
              <a:t>Two-thirds believe the City </a:t>
            </a:r>
            <a:br>
              <a:rPr lang="en-US" dirty="0"/>
            </a:br>
            <a:r>
              <a:rPr lang="en-US" dirty="0"/>
              <a:t>is headed in the right direction.</a:t>
            </a:r>
          </a:p>
        </p:txBody>
      </p:sp>
      <p:sp>
        <p:nvSpPr>
          <p:cNvPr id="3" name="Text Placeholder 2">
            <a:extLst>
              <a:ext uri="{FF2B5EF4-FFF2-40B4-BE49-F238E27FC236}">
                <a16:creationId xmlns:a16="http://schemas.microsoft.com/office/drawing/2014/main" id="{BA271F86-95BE-462E-BF3E-70DC2490F7A5}"/>
              </a:ext>
            </a:extLst>
          </p:cNvPr>
          <p:cNvSpPr>
            <a:spLocks noGrp="1"/>
          </p:cNvSpPr>
          <p:nvPr>
            <p:ph type="body" sz="quarter" idx="10"/>
          </p:nvPr>
        </p:nvSpPr>
        <p:spPr/>
        <p:txBody>
          <a:bodyPr/>
          <a:lstStyle/>
          <a:p>
            <a:r>
              <a:rPr lang="en-US" dirty="0"/>
              <a:t>Q5. </a:t>
            </a:r>
          </a:p>
        </p:txBody>
      </p:sp>
      <p:sp>
        <p:nvSpPr>
          <p:cNvPr id="4" name="TextBox 3">
            <a:extLst>
              <a:ext uri="{FF2B5EF4-FFF2-40B4-BE49-F238E27FC236}">
                <a16:creationId xmlns:a16="http://schemas.microsoft.com/office/drawing/2014/main" id="{4E31EA30-0FFB-4FF1-8230-D9928CACC9CE}"/>
              </a:ext>
            </a:extLst>
          </p:cNvPr>
          <p:cNvSpPr txBox="1"/>
          <p:nvPr/>
        </p:nvSpPr>
        <p:spPr>
          <a:xfrm>
            <a:off x="0" y="1328484"/>
            <a:ext cx="9128760" cy="621614"/>
          </a:xfrm>
          <a:prstGeom prst="rect">
            <a:avLst/>
          </a:prstGeom>
          <a:noFill/>
        </p:spPr>
        <p:txBody>
          <a:bodyPr wrap="square" rtlCol="0">
            <a:spAutoFit/>
          </a:bodyPr>
          <a:lstStyle/>
          <a:p>
            <a:pPr algn="ctr"/>
            <a:r>
              <a:rPr lang="en-US" sz="1700" i="1" dirty="0"/>
              <a:t>Would you say that things in the City of Ontario are generally headed in the </a:t>
            </a:r>
            <a:br>
              <a:rPr lang="en-US" sz="1700" i="1" dirty="0"/>
            </a:br>
            <a:r>
              <a:rPr lang="en-US" sz="1700" i="1" dirty="0"/>
              <a:t>right direction or do you feel that things are off on the wrong track? </a:t>
            </a:r>
          </a:p>
        </p:txBody>
      </p:sp>
      <p:graphicFrame>
        <p:nvGraphicFramePr>
          <p:cNvPr id="5" name="Chart 4">
            <a:extLst>
              <a:ext uri="{FF2B5EF4-FFF2-40B4-BE49-F238E27FC236}">
                <a16:creationId xmlns:a16="http://schemas.microsoft.com/office/drawing/2014/main" id="{9FB99BFD-4193-45C1-A4CE-95904C81E815}"/>
              </a:ext>
            </a:extLst>
          </p:cNvPr>
          <p:cNvGraphicFramePr/>
          <p:nvPr>
            <p:extLst>
              <p:ext uri="{D42A27DB-BD31-4B8C-83A1-F6EECF244321}">
                <p14:modId xmlns:p14="http://schemas.microsoft.com/office/powerpoint/2010/main" val="4172954898"/>
              </p:ext>
            </p:extLst>
          </p:nvPr>
        </p:nvGraphicFramePr>
        <p:xfrm>
          <a:off x="2111735" y="2152802"/>
          <a:ext cx="4696597" cy="38071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5992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DF1B0-EB50-42E9-A542-E96174BD46A7}"/>
              </a:ext>
            </a:extLst>
          </p:cNvPr>
          <p:cNvSpPr>
            <a:spLocks noGrp="1"/>
          </p:cNvSpPr>
          <p:nvPr>
            <p:ph type="title"/>
          </p:nvPr>
        </p:nvSpPr>
        <p:spPr/>
        <p:txBody>
          <a:bodyPr>
            <a:normAutofit fontScale="90000"/>
          </a:bodyPr>
          <a:lstStyle/>
          <a:p>
            <a:r>
              <a:rPr lang="en-US" dirty="0"/>
              <a:t>Some of the things residents like best about living in Ontario is its small-town feel and the community.</a:t>
            </a:r>
          </a:p>
        </p:txBody>
      </p:sp>
      <p:sp>
        <p:nvSpPr>
          <p:cNvPr id="3" name="Text Placeholder 2">
            <a:extLst>
              <a:ext uri="{FF2B5EF4-FFF2-40B4-BE49-F238E27FC236}">
                <a16:creationId xmlns:a16="http://schemas.microsoft.com/office/drawing/2014/main" id="{A97E9EFB-B750-4E51-B72E-DA3173CED8C4}"/>
              </a:ext>
            </a:extLst>
          </p:cNvPr>
          <p:cNvSpPr>
            <a:spLocks noGrp="1"/>
          </p:cNvSpPr>
          <p:nvPr>
            <p:ph type="body" sz="quarter" idx="10"/>
          </p:nvPr>
        </p:nvSpPr>
        <p:spPr/>
        <p:txBody>
          <a:bodyPr/>
          <a:lstStyle/>
          <a:p>
            <a:r>
              <a:rPr lang="en-US" dirty="0"/>
              <a:t>Q6.</a:t>
            </a:r>
          </a:p>
        </p:txBody>
      </p:sp>
      <p:sp>
        <p:nvSpPr>
          <p:cNvPr id="4" name="Rectangle 3">
            <a:extLst>
              <a:ext uri="{FF2B5EF4-FFF2-40B4-BE49-F238E27FC236}">
                <a16:creationId xmlns:a16="http://schemas.microsoft.com/office/drawing/2014/main" id="{E2FFAAC6-4A29-4FB3-89F9-7AD2CDFAE67C}"/>
              </a:ext>
            </a:extLst>
          </p:cNvPr>
          <p:cNvSpPr/>
          <p:nvPr/>
        </p:nvSpPr>
        <p:spPr>
          <a:xfrm>
            <a:off x="0" y="1100231"/>
            <a:ext cx="9128760" cy="353943"/>
          </a:xfrm>
          <a:prstGeom prst="rect">
            <a:avLst/>
          </a:prstGeom>
        </p:spPr>
        <p:txBody>
          <a:bodyPr wrap="square">
            <a:spAutoFit/>
          </a:bodyPr>
          <a:lstStyle/>
          <a:p>
            <a:pPr algn="ctr"/>
            <a:r>
              <a:rPr lang="en-US" sz="1700" i="1" dirty="0">
                <a:ea typeface="Times New Roman" panose="02020603050405020304" pitchFamily="18" charset="0"/>
                <a:cs typeface="Times New Roman" panose="02020603050405020304" pitchFamily="18" charset="0"/>
              </a:rPr>
              <a:t>What do you like best about living in Ontario?</a:t>
            </a:r>
            <a:endParaRPr lang="en-US" sz="1700" i="1" dirty="0"/>
          </a:p>
        </p:txBody>
      </p:sp>
      <p:sp>
        <p:nvSpPr>
          <p:cNvPr id="6" name="Rectangle 5">
            <a:extLst>
              <a:ext uri="{FF2B5EF4-FFF2-40B4-BE49-F238E27FC236}">
                <a16:creationId xmlns:a16="http://schemas.microsoft.com/office/drawing/2014/main" id="{494F0C68-FEA9-43BD-B468-9B69251A67A5}"/>
              </a:ext>
            </a:extLst>
          </p:cNvPr>
          <p:cNvSpPr/>
          <p:nvPr/>
        </p:nvSpPr>
        <p:spPr>
          <a:xfrm>
            <a:off x="0" y="1532379"/>
            <a:ext cx="9128760" cy="338554"/>
          </a:xfrm>
          <a:prstGeom prst="rect">
            <a:avLst/>
          </a:prstGeom>
        </p:spPr>
        <p:txBody>
          <a:bodyPr wrap="square">
            <a:spAutoFit/>
          </a:bodyPr>
          <a:lstStyle/>
          <a:p>
            <a:pPr algn="ctr"/>
            <a:r>
              <a:rPr lang="en-US" sz="1600" i="1" dirty="0">
                <a:ea typeface="Times New Roman" panose="02020603050405020304" pitchFamily="18" charset="0"/>
                <a:cs typeface="Times New Roman" panose="02020603050405020304" pitchFamily="18" charset="0"/>
              </a:rPr>
              <a:t>(Open-ended Grouped Responses; Responses 2% and Above Shown)</a:t>
            </a:r>
            <a:endParaRPr lang="en-US" sz="1600" i="1" dirty="0"/>
          </a:p>
        </p:txBody>
      </p:sp>
      <p:graphicFrame>
        <p:nvGraphicFramePr>
          <p:cNvPr id="9" name="Chart 8">
            <a:extLst>
              <a:ext uri="{FF2B5EF4-FFF2-40B4-BE49-F238E27FC236}">
                <a16:creationId xmlns:a16="http://schemas.microsoft.com/office/drawing/2014/main" id="{F11A33AE-A73D-45B9-BE9D-08CD49F2AD85}"/>
              </a:ext>
            </a:extLst>
          </p:cNvPr>
          <p:cNvGraphicFramePr/>
          <p:nvPr>
            <p:extLst>
              <p:ext uri="{D42A27DB-BD31-4B8C-83A1-F6EECF244321}">
                <p14:modId xmlns:p14="http://schemas.microsoft.com/office/powerpoint/2010/main" val="1806132063"/>
              </p:ext>
            </p:extLst>
          </p:nvPr>
        </p:nvGraphicFramePr>
        <p:xfrm>
          <a:off x="102643" y="1838131"/>
          <a:ext cx="9143999" cy="4711959"/>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a:extLst>
              <a:ext uri="{FF2B5EF4-FFF2-40B4-BE49-F238E27FC236}">
                <a16:creationId xmlns:a16="http://schemas.microsoft.com/office/drawing/2014/main" id="{EB023DBF-FB94-43CA-9CEA-2765F13BFFC7}"/>
              </a:ext>
            </a:extLst>
          </p:cNvPr>
          <p:cNvSpPr txBox="1"/>
          <p:nvPr/>
        </p:nvSpPr>
        <p:spPr>
          <a:xfrm>
            <a:off x="-233264" y="2568255"/>
            <a:ext cx="6223518" cy="353943"/>
          </a:xfrm>
          <a:prstGeom prst="rect">
            <a:avLst/>
          </a:prstGeom>
          <a:noFill/>
        </p:spPr>
        <p:txBody>
          <a:bodyPr wrap="square">
            <a:spAutoFit/>
          </a:bodyPr>
          <a:lstStyle/>
          <a:p>
            <a:pPr algn="r"/>
            <a:r>
              <a:rPr lang="en-US" sz="1700" dirty="0"/>
              <a:t>Location (close to LA, freeway, ocean, mountains, shopping, parks)</a:t>
            </a:r>
          </a:p>
        </p:txBody>
      </p:sp>
    </p:spTree>
    <p:extLst>
      <p:ext uri="{BB962C8B-B14F-4D97-AF65-F5344CB8AC3E}">
        <p14:creationId xmlns:p14="http://schemas.microsoft.com/office/powerpoint/2010/main" val="9564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C6CF8B4-E17A-4431-863A-9CDD9C28C212}"/>
              </a:ext>
            </a:extLst>
          </p:cNvPr>
          <p:cNvSpPr>
            <a:spLocks noGrp="1"/>
          </p:cNvSpPr>
          <p:nvPr>
            <p:ph type="title"/>
          </p:nvPr>
        </p:nvSpPr>
        <p:spPr/>
        <p:txBody>
          <a:bodyPr/>
          <a:lstStyle/>
          <a:p>
            <a:r>
              <a:rPr lang="en-US" dirty="0"/>
              <a:t>Some of the things residents said they liked about living in Ontario:</a:t>
            </a:r>
          </a:p>
        </p:txBody>
      </p:sp>
      <p:sp>
        <p:nvSpPr>
          <p:cNvPr id="7" name="Rounded Rectangular Callout 4">
            <a:extLst>
              <a:ext uri="{FF2B5EF4-FFF2-40B4-BE49-F238E27FC236}">
                <a16:creationId xmlns:a16="http://schemas.microsoft.com/office/drawing/2014/main" id="{11C87462-6F3D-41DF-ADA0-E78B5DF73E2C}"/>
              </a:ext>
            </a:extLst>
          </p:cNvPr>
          <p:cNvSpPr/>
          <p:nvPr/>
        </p:nvSpPr>
        <p:spPr>
          <a:xfrm>
            <a:off x="5036024" y="1090634"/>
            <a:ext cx="3538296" cy="1086354"/>
          </a:xfrm>
          <a:prstGeom prst="wedgeRoundRectCallout">
            <a:avLst>
              <a:gd name="adj1" fmla="val 40765"/>
              <a:gd name="adj2" fmla="val 61482"/>
              <a:gd name="adj3" fmla="val 16667"/>
            </a:avLst>
          </a:prstGeom>
          <a:solidFill>
            <a:schemeClr val="accent1">
              <a:lumMod val="20000"/>
              <a:lumOff val="80000"/>
            </a:schemeClr>
          </a:solidFill>
          <a:ln>
            <a:solidFill>
              <a:schemeClr val="accent1"/>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“Its a really cool town outside of LA but you don't have to deal with the chaos of LA.”</a:t>
            </a:r>
          </a:p>
        </p:txBody>
      </p:sp>
      <p:sp>
        <p:nvSpPr>
          <p:cNvPr id="8" name="Rounded Rectangular Callout 5">
            <a:extLst>
              <a:ext uri="{FF2B5EF4-FFF2-40B4-BE49-F238E27FC236}">
                <a16:creationId xmlns:a16="http://schemas.microsoft.com/office/drawing/2014/main" id="{1678B818-FA25-4CBE-8BA6-55405BE0DEF2}"/>
              </a:ext>
            </a:extLst>
          </p:cNvPr>
          <p:cNvSpPr/>
          <p:nvPr/>
        </p:nvSpPr>
        <p:spPr>
          <a:xfrm>
            <a:off x="2764678" y="1438075"/>
            <a:ext cx="2033017" cy="2304647"/>
          </a:xfrm>
          <a:prstGeom prst="wedgeRoundRectCallout">
            <a:avLst>
              <a:gd name="adj1" fmla="val 4863"/>
              <a:gd name="adj2" fmla="val 56276"/>
              <a:gd name="adj3" fmla="val 16667"/>
            </a:avLst>
          </a:prstGeom>
          <a:solidFill>
            <a:schemeClr val="accent1">
              <a:lumMod val="20000"/>
              <a:lumOff val="80000"/>
            </a:schemeClr>
          </a:solidFill>
          <a:ln>
            <a:solidFill>
              <a:schemeClr val="accent1"/>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“I enjoy the mix of residential and commercial, I feel the commercial aspect helps to keep taxes lower for residents.”</a:t>
            </a:r>
          </a:p>
        </p:txBody>
      </p:sp>
      <p:sp>
        <p:nvSpPr>
          <p:cNvPr id="9" name="Rounded Rectangular Callout 6">
            <a:extLst>
              <a:ext uri="{FF2B5EF4-FFF2-40B4-BE49-F238E27FC236}">
                <a16:creationId xmlns:a16="http://schemas.microsoft.com/office/drawing/2014/main" id="{CF5A9193-6A54-4E88-970D-03A02B2A0C6D}"/>
              </a:ext>
            </a:extLst>
          </p:cNvPr>
          <p:cNvSpPr/>
          <p:nvPr/>
        </p:nvSpPr>
        <p:spPr>
          <a:xfrm>
            <a:off x="5036024" y="3875265"/>
            <a:ext cx="1794401" cy="1469036"/>
          </a:xfrm>
          <a:prstGeom prst="wedgeRoundRectCallout">
            <a:avLst>
              <a:gd name="adj1" fmla="val 44611"/>
              <a:gd name="adj2" fmla="val 59133"/>
              <a:gd name="adj3" fmla="val 16667"/>
            </a:avLst>
          </a:prstGeom>
          <a:solidFill>
            <a:schemeClr val="accent1">
              <a:lumMod val="20000"/>
              <a:lumOff val="80000"/>
            </a:schemeClr>
          </a:solidFill>
          <a:ln>
            <a:solidFill>
              <a:schemeClr val="accent1"/>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“Tight knit community around the area I live.”</a:t>
            </a:r>
          </a:p>
        </p:txBody>
      </p:sp>
      <p:sp>
        <p:nvSpPr>
          <p:cNvPr id="10" name="Rounded Rectangular Callout 7">
            <a:extLst>
              <a:ext uri="{FF2B5EF4-FFF2-40B4-BE49-F238E27FC236}">
                <a16:creationId xmlns:a16="http://schemas.microsoft.com/office/drawing/2014/main" id="{4DC9E6B3-CF74-4372-9318-2FF455A55542}"/>
              </a:ext>
            </a:extLst>
          </p:cNvPr>
          <p:cNvSpPr/>
          <p:nvPr/>
        </p:nvSpPr>
        <p:spPr>
          <a:xfrm>
            <a:off x="148440" y="1079797"/>
            <a:ext cx="2335968" cy="987125"/>
          </a:xfrm>
          <a:prstGeom prst="wedgeRoundRectCallout">
            <a:avLst>
              <a:gd name="adj1" fmla="val -43613"/>
              <a:gd name="adj2" fmla="val 63916"/>
              <a:gd name="adj3" fmla="val 16667"/>
            </a:avLst>
          </a:prstGeom>
          <a:solidFill>
            <a:schemeClr val="accent1">
              <a:lumMod val="20000"/>
              <a:lumOff val="80000"/>
            </a:schemeClr>
          </a:solidFill>
          <a:ln>
            <a:solidFill>
              <a:schemeClr val="accent1"/>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“I'm a homeowner, the housing is affordable.”</a:t>
            </a:r>
          </a:p>
        </p:txBody>
      </p:sp>
      <p:sp>
        <p:nvSpPr>
          <p:cNvPr id="12" name="Rounded Rectangular Callout 5">
            <a:extLst>
              <a:ext uri="{FF2B5EF4-FFF2-40B4-BE49-F238E27FC236}">
                <a16:creationId xmlns:a16="http://schemas.microsoft.com/office/drawing/2014/main" id="{FC7169B3-0A86-4DE6-94B2-8267E2FFB789}"/>
              </a:ext>
            </a:extLst>
          </p:cNvPr>
          <p:cNvSpPr/>
          <p:nvPr/>
        </p:nvSpPr>
        <p:spPr>
          <a:xfrm>
            <a:off x="7095309" y="3898612"/>
            <a:ext cx="1900251" cy="1469036"/>
          </a:xfrm>
          <a:prstGeom prst="wedgeRoundRectCallout">
            <a:avLst>
              <a:gd name="adj1" fmla="val 3758"/>
              <a:gd name="adj2" fmla="val 65203"/>
              <a:gd name="adj3" fmla="val 16667"/>
            </a:avLst>
          </a:prstGeom>
          <a:solidFill>
            <a:schemeClr val="accent1">
              <a:lumMod val="20000"/>
              <a:lumOff val="80000"/>
            </a:schemeClr>
          </a:solidFill>
          <a:ln>
            <a:solidFill>
              <a:schemeClr val="accent1"/>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“Love community events, concerts at the parks, parades.”</a:t>
            </a:r>
          </a:p>
        </p:txBody>
      </p:sp>
      <p:sp>
        <p:nvSpPr>
          <p:cNvPr id="13" name="Rounded Rectangular Callout 5">
            <a:extLst>
              <a:ext uri="{FF2B5EF4-FFF2-40B4-BE49-F238E27FC236}">
                <a16:creationId xmlns:a16="http://schemas.microsoft.com/office/drawing/2014/main" id="{9964AAFD-550D-4D5E-BB64-5DC2AFA99557}"/>
              </a:ext>
            </a:extLst>
          </p:cNvPr>
          <p:cNvSpPr/>
          <p:nvPr/>
        </p:nvSpPr>
        <p:spPr>
          <a:xfrm>
            <a:off x="5301913" y="2379633"/>
            <a:ext cx="3272407" cy="1277654"/>
          </a:xfrm>
          <a:prstGeom prst="wedgeRoundRectCallout">
            <a:avLst>
              <a:gd name="adj1" fmla="val 3582"/>
              <a:gd name="adj2" fmla="val 63379"/>
              <a:gd name="adj3" fmla="val 16667"/>
            </a:avLst>
          </a:prstGeom>
          <a:solidFill>
            <a:schemeClr val="accent1">
              <a:lumMod val="20000"/>
              <a:lumOff val="80000"/>
            </a:schemeClr>
          </a:solidFill>
          <a:ln>
            <a:solidFill>
              <a:schemeClr val="accent1"/>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“Ontario is expanding and offering a lot more places to go to. More things to do locally as opposed to going to LA or OC.”</a:t>
            </a:r>
          </a:p>
        </p:txBody>
      </p:sp>
      <p:sp>
        <p:nvSpPr>
          <p:cNvPr id="14" name="Rounded Rectangular Callout 5">
            <a:extLst>
              <a:ext uri="{FF2B5EF4-FFF2-40B4-BE49-F238E27FC236}">
                <a16:creationId xmlns:a16="http://schemas.microsoft.com/office/drawing/2014/main" id="{BC93E251-A41F-431C-8B0D-04D08C83D44A}"/>
              </a:ext>
            </a:extLst>
          </p:cNvPr>
          <p:cNvSpPr/>
          <p:nvPr/>
        </p:nvSpPr>
        <p:spPr>
          <a:xfrm>
            <a:off x="2827852" y="3986011"/>
            <a:ext cx="1969843" cy="2170950"/>
          </a:xfrm>
          <a:prstGeom prst="wedgeRoundRectCallout">
            <a:avLst>
              <a:gd name="adj1" fmla="val -3047"/>
              <a:gd name="adj2" fmla="val 59419"/>
              <a:gd name="adj3" fmla="val 16667"/>
            </a:avLst>
          </a:prstGeom>
          <a:solidFill>
            <a:schemeClr val="accent1">
              <a:lumMod val="20000"/>
              <a:lumOff val="80000"/>
            </a:schemeClr>
          </a:solidFill>
          <a:ln>
            <a:solidFill>
              <a:schemeClr val="accent1"/>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“I like the safety of living here and I've lived my whole life and I like the friendly people.”</a:t>
            </a:r>
          </a:p>
        </p:txBody>
      </p:sp>
      <p:sp>
        <p:nvSpPr>
          <p:cNvPr id="17" name="Rounded Rectangular Callout 5">
            <a:extLst>
              <a:ext uri="{FF2B5EF4-FFF2-40B4-BE49-F238E27FC236}">
                <a16:creationId xmlns:a16="http://schemas.microsoft.com/office/drawing/2014/main" id="{AFED8814-56E9-4C20-A76E-97E64F652186}"/>
              </a:ext>
            </a:extLst>
          </p:cNvPr>
          <p:cNvSpPr/>
          <p:nvPr/>
        </p:nvSpPr>
        <p:spPr>
          <a:xfrm>
            <a:off x="148440" y="3389864"/>
            <a:ext cx="2382518" cy="1214675"/>
          </a:xfrm>
          <a:prstGeom prst="wedgeRoundRectCallout">
            <a:avLst>
              <a:gd name="adj1" fmla="val 5913"/>
              <a:gd name="adj2" fmla="val 66623"/>
              <a:gd name="adj3" fmla="val 16667"/>
            </a:avLst>
          </a:prstGeom>
          <a:solidFill>
            <a:schemeClr val="accent1">
              <a:lumMod val="20000"/>
              <a:lumOff val="80000"/>
            </a:schemeClr>
          </a:solidFill>
          <a:ln>
            <a:solidFill>
              <a:schemeClr val="accent1"/>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“I like the rural atmosphere and the ease of getting around town.”</a:t>
            </a:r>
          </a:p>
        </p:txBody>
      </p:sp>
      <p:sp>
        <p:nvSpPr>
          <p:cNvPr id="18" name="Rounded Rectangular Callout 7">
            <a:extLst>
              <a:ext uri="{FF2B5EF4-FFF2-40B4-BE49-F238E27FC236}">
                <a16:creationId xmlns:a16="http://schemas.microsoft.com/office/drawing/2014/main" id="{852A095E-A636-4260-B0AC-05440C827E86}"/>
              </a:ext>
            </a:extLst>
          </p:cNvPr>
          <p:cNvSpPr/>
          <p:nvPr/>
        </p:nvSpPr>
        <p:spPr>
          <a:xfrm>
            <a:off x="101890" y="2309279"/>
            <a:ext cx="2396788" cy="863030"/>
          </a:xfrm>
          <a:prstGeom prst="wedgeRoundRectCallout">
            <a:avLst>
              <a:gd name="adj1" fmla="val 42299"/>
              <a:gd name="adj2" fmla="val 63916"/>
              <a:gd name="adj3" fmla="val 16667"/>
            </a:avLst>
          </a:prstGeom>
          <a:solidFill>
            <a:schemeClr val="accent1">
              <a:lumMod val="20000"/>
              <a:lumOff val="80000"/>
            </a:schemeClr>
          </a:solidFill>
          <a:ln>
            <a:solidFill>
              <a:schemeClr val="accent1"/>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“Crime is well dealt with. I feel safe.”</a:t>
            </a:r>
          </a:p>
        </p:txBody>
      </p:sp>
      <p:sp>
        <p:nvSpPr>
          <p:cNvPr id="19" name="Rounded Rectangular Callout 7">
            <a:extLst>
              <a:ext uri="{FF2B5EF4-FFF2-40B4-BE49-F238E27FC236}">
                <a16:creationId xmlns:a16="http://schemas.microsoft.com/office/drawing/2014/main" id="{17A00D92-73A3-4504-A539-BBC340E1FF90}"/>
              </a:ext>
            </a:extLst>
          </p:cNvPr>
          <p:cNvSpPr/>
          <p:nvPr/>
        </p:nvSpPr>
        <p:spPr>
          <a:xfrm>
            <a:off x="254290" y="4929042"/>
            <a:ext cx="2442888" cy="1118328"/>
          </a:xfrm>
          <a:prstGeom prst="wedgeRoundRectCallout">
            <a:avLst>
              <a:gd name="adj1" fmla="val 42299"/>
              <a:gd name="adj2" fmla="val 63916"/>
              <a:gd name="adj3" fmla="val 16667"/>
            </a:avLst>
          </a:prstGeom>
          <a:solidFill>
            <a:schemeClr val="accent1">
              <a:lumMod val="20000"/>
              <a:lumOff val="80000"/>
            </a:schemeClr>
          </a:solidFill>
          <a:ln>
            <a:solidFill>
              <a:schemeClr val="accent1"/>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“The airport, the shopping centers and access to multiple freeways.”</a:t>
            </a:r>
          </a:p>
        </p:txBody>
      </p:sp>
      <p:sp>
        <p:nvSpPr>
          <p:cNvPr id="20" name="Rounded Rectangular Callout 7">
            <a:extLst>
              <a:ext uri="{FF2B5EF4-FFF2-40B4-BE49-F238E27FC236}">
                <a16:creationId xmlns:a16="http://schemas.microsoft.com/office/drawing/2014/main" id="{9497ABBB-9D04-4DE7-A0B5-0F9820199C33}"/>
              </a:ext>
            </a:extLst>
          </p:cNvPr>
          <p:cNvSpPr/>
          <p:nvPr/>
        </p:nvSpPr>
        <p:spPr>
          <a:xfrm>
            <a:off x="5036024" y="5615855"/>
            <a:ext cx="3048392" cy="863030"/>
          </a:xfrm>
          <a:prstGeom prst="wedgeRoundRectCallout">
            <a:avLst>
              <a:gd name="adj1" fmla="val 42299"/>
              <a:gd name="adj2" fmla="val 63916"/>
              <a:gd name="adj3" fmla="val 16667"/>
            </a:avLst>
          </a:prstGeom>
          <a:solidFill>
            <a:schemeClr val="accent1">
              <a:lumMod val="20000"/>
              <a:lumOff val="80000"/>
            </a:schemeClr>
          </a:solidFill>
          <a:ln>
            <a:solidFill>
              <a:schemeClr val="accent1"/>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“Where I am, I currently have everything needed within a short travel time…”</a:t>
            </a:r>
          </a:p>
        </p:txBody>
      </p:sp>
      <p:sp>
        <p:nvSpPr>
          <p:cNvPr id="5" name="Text Placeholder 4">
            <a:extLst>
              <a:ext uri="{FF2B5EF4-FFF2-40B4-BE49-F238E27FC236}">
                <a16:creationId xmlns:a16="http://schemas.microsoft.com/office/drawing/2014/main" id="{390C8AAF-14FB-425F-A2B9-E7B94F5EF628}"/>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897393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A2A9300F-B31E-4330-A61D-CF16F22EB5B6}"/>
              </a:ext>
            </a:extLst>
          </p:cNvPr>
          <p:cNvGraphicFramePr/>
          <p:nvPr>
            <p:extLst>
              <p:ext uri="{D42A27DB-BD31-4B8C-83A1-F6EECF244321}">
                <p14:modId xmlns:p14="http://schemas.microsoft.com/office/powerpoint/2010/main" val="1818000866"/>
              </p:ext>
            </p:extLst>
          </p:nvPr>
        </p:nvGraphicFramePr>
        <p:xfrm>
          <a:off x="102644" y="1838131"/>
          <a:ext cx="8845414" cy="4711959"/>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F7CDF1B0-EB50-42E9-A542-E96174BD46A7}"/>
              </a:ext>
            </a:extLst>
          </p:cNvPr>
          <p:cNvSpPr>
            <a:spLocks noGrp="1"/>
          </p:cNvSpPr>
          <p:nvPr>
            <p:ph type="title"/>
          </p:nvPr>
        </p:nvSpPr>
        <p:spPr/>
        <p:txBody>
          <a:bodyPr>
            <a:normAutofit/>
          </a:bodyPr>
          <a:lstStyle/>
          <a:p>
            <a:r>
              <a:rPr lang="en-US" dirty="0"/>
              <a:t>Homelessness and crime are some of the </a:t>
            </a:r>
            <a:br>
              <a:rPr lang="en-US" dirty="0"/>
            </a:br>
            <a:r>
              <a:rPr lang="en-US" dirty="0"/>
              <a:t>most serious issues perceived in Ontario.</a:t>
            </a:r>
          </a:p>
        </p:txBody>
      </p:sp>
      <p:sp>
        <p:nvSpPr>
          <p:cNvPr id="3" name="Text Placeholder 2">
            <a:extLst>
              <a:ext uri="{FF2B5EF4-FFF2-40B4-BE49-F238E27FC236}">
                <a16:creationId xmlns:a16="http://schemas.microsoft.com/office/drawing/2014/main" id="{A97E9EFB-B750-4E51-B72E-DA3173CED8C4}"/>
              </a:ext>
            </a:extLst>
          </p:cNvPr>
          <p:cNvSpPr>
            <a:spLocks noGrp="1"/>
          </p:cNvSpPr>
          <p:nvPr>
            <p:ph type="body" sz="quarter" idx="10"/>
          </p:nvPr>
        </p:nvSpPr>
        <p:spPr/>
        <p:txBody>
          <a:bodyPr/>
          <a:lstStyle/>
          <a:p>
            <a:r>
              <a:rPr lang="en-US" dirty="0"/>
              <a:t>Q7.</a:t>
            </a:r>
          </a:p>
        </p:txBody>
      </p:sp>
      <p:sp>
        <p:nvSpPr>
          <p:cNvPr id="4" name="Rectangle 3">
            <a:extLst>
              <a:ext uri="{FF2B5EF4-FFF2-40B4-BE49-F238E27FC236}">
                <a16:creationId xmlns:a16="http://schemas.microsoft.com/office/drawing/2014/main" id="{E2FFAAC6-4A29-4FB3-89F9-7AD2CDFAE67C}"/>
              </a:ext>
            </a:extLst>
          </p:cNvPr>
          <p:cNvSpPr/>
          <p:nvPr/>
        </p:nvSpPr>
        <p:spPr>
          <a:xfrm>
            <a:off x="0" y="1100231"/>
            <a:ext cx="9128760" cy="615553"/>
          </a:xfrm>
          <a:prstGeom prst="rect">
            <a:avLst/>
          </a:prstGeom>
        </p:spPr>
        <p:txBody>
          <a:bodyPr wrap="square">
            <a:spAutoFit/>
          </a:bodyPr>
          <a:lstStyle/>
          <a:p>
            <a:pPr algn="ctr"/>
            <a:r>
              <a:rPr lang="en-US" sz="1700" i="1" dirty="0">
                <a:effectLst/>
                <a:ea typeface="Times New Roman" panose="02020603050405020304" pitchFamily="18" charset="0"/>
                <a:cs typeface="Times New Roman" panose="02020603050405020304" pitchFamily="18" charset="0"/>
              </a:rPr>
              <a:t>What do you think is the most serious issue facing the residents of Ontario</a:t>
            </a:r>
            <a:br>
              <a:rPr lang="en-US" sz="1700" i="1" dirty="0">
                <a:effectLst/>
                <a:ea typeface="Times New Roman" panose="02020603050405020304" pitchFamily="18" charset="0"/>
                <a:cs typeface="Times New Roman" panose="02020603050405020304" pitchFamily="18" charset="0"/>
              </a:rPr>
            </a:br>
            <a:r>
              <a:rPr lang="en-US" sz="1700" i="1" u="sng" dirty="0">
                <a:effectLst/>
                <a:ea typeface="Times New Roman" panose="02020603050405020304" pitchFamily="18" charset="0"/>
                <a:cs typeface="Times New Roman" panose="02020603050405020304" pitchFamily="18" charset="0"/>
              </a:rPr>
              <a:t>that you would like to see City government do something about?</a:t>
            </a:r>
            <a:r>
              <a:rPr lang="en-US" sz="1700" i="1" dirty="0">
                <a:effectLst/>
                <a:ea typeface="Times New Roman" panose="02020603050405020304" pitchFamily="18" charset="0"/>
                <a:cs typeface="Times New Roman" panose="02020603050405020304" pitchFamily="18" charset="0"/>
              </a:rPr>
              <a:t> </a:t>
            </a:r>
            <a:endParaRPr lang="en-US" sz="1700" i="1" dirty="0"/>
          </a:p>
        </p:txBody>
      </p:sp>
      <p:sp>
        <p:nvSpPr>
          <p:cNvPr id="6" name="Rectangle 5">
            <a:extLst>
              <a:ext uri="{FF2B5EF4-FFF2-40B4-BE49-F238E27FC236}">
                <a16:creationId xmlns:a16="http://schemas.microsoft.com/office/drawing/2014/main" id="{494F0C68-FEA9-43BD-B468-9B69251A67A5}"/>
              </a:ext>
            </a:extLst>
          </p:cNvPr>
          <p:cNvSpPr/>
          <p:nvPr/>
        </p:nvSpPr>
        <p:spPr>
          <a:xfrm>
            <a:off x="0" y="1653677"/>
            <a:ext cx="9128760" cy="338554"/>
          </a:xfrm>
          <a:prstGeom prst="rect">
            <a:avLst/>
          </a:prstGeom>
        </p:spPr>
        <p:txBody>
          <a:bodyPr wrap="square">
            <a:spAutoFit/>
          </a:bodyPr>
          <a:lstStyle/>
          <a:p>
            <a:pPr algn="ctr"/>
            <a:r>
              <a:rPr lang="en-US" sz="1600" i="1" dirty="0">
                <a:ea typeface="Times New Roman" panose="02020603050405020304" pitchFamily="18" charset="0"/>
                <a:cs typeface="Times New Roman" panose="02020603050405020304" pitchFamily="18" charset="0"/>
              </a:rPr>
              <a:t>(Open-ended Grouped Responses; Responses 2% and Above Shown)</a:t>
            </a:r>
            <a:endParaRPr lang="en-US" sz="1600" i="1" dirty="0"/>
          </a:p>
        </p:txBody>
      </p:sp>
    </p:spTree>
    <p:extLst>
      <p:ext uri="{BB962C8B-B14F-4D97-AF65-F5344CB8AC3E}">
        <p14:creationId xmlns:p14="http://schemas.microsoft.com/office/powerpoint/2010/main" val="4110637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B3AE3AC-A7FB-4CF5-AF97-6398C66D83E8}"/>
              </a:ext>
            </a:extLst>
          </p:cNvPr>
          <p:cNvSpPr>
            <a:spLocks noGrp="1"/>
          </p:cNvSpPr>
          <p:nvPr>
            <p:ph type="title"/>
          </p:nvPr>
        </p:nvSpPr>
        <p:spPr/>
        <p:txBody>
          <a:bodyPr/>
          <a:lstStyle/>
          <a:p>
            <a:r>
              <a:rPr lang="en-US" dirty="0"/>
              <a:t>Some of the most serious issues residents mentioned:</a:t>
            </a:r>
          </a:p>
        </p:txBody>
      </p:sp>
      <p:sp>
        <p:nvSpPr>
          <p:cNvPr id="3" name="Text Placeholder 2">
            <a:extLst>
              <a:ext uri="{FF2B5EF4-FFF2-40B4-BE49-F238E27FC236}">
                <a16:creationId xmlns:a16="http://schemas.microsoft.com/office/drawing/2014/main" id="{D5CCE14B-16BE-4102-9834-45F3EEEABEE0}"/>
              </a:ext>
            </a:extLst>
          </p:cNvPr>
          <p:cNvSpPr>
            <a:spLocks noGrp="1"/>
          </p:cNvSpPr>
          <p:nvPr>
            <p:ph type="body" sz="quarter" idx="10"/>
          </p:nvPr>
        </p:nvSpPr>
        <p:spPr>
          <a:xfrm>
            <a:off x="818135" y="6156961"/>
            <a:ext cx="8310625" cy="490883"/>
          </a:xfrm>
        </p:spPr>
        <p:txBody>
          <a:bodyPr/>
          <a:lstStyle/>
          <a:p>
            <a:r>
              <a:rPr lang="en-US" dirty="0"/>
              <a:t>Q7. </a:t>
            </a:r>
            <a:r>
              <a:rPr lang="en-US" sz="1000" i="1" dirty="0">
                <a:effectLst/>
                <a:ea typeface="Times New Roman" panose="02020603050405020304" pitchFamily="18" charset="0"/>
                <a:cs typeface="Times New Roman" panose="02020603050405020304" pitchFamily="18" charset="0"/>
              </a:rPr>
              <a:t>What do you think is the most serious issue facing the residents of Ontario </a:t>
            </a:r>
            <a:r>
              <a:rPr lang="en-US" sz="1000" i="1" u="sng" dirty="0">
                <a:effectLst/>
                <a:ea typeface="Times New Roman" panose="02020603050405020304" pitchFamily="18" charset="0"/>
                <a:cs typeface="Times New Roman" panose="02020603050405020304" pitchFamily="18" charset="0"/>
              </a:rPr>
              <a:t>that you would like to see City government do something about?</a:t>
            </a:r>
            <a:r>
              <a:rPr lang="en-US" sz="1000" i="1" dirty="0">
                <a:effectLst/>
                <a:ea typeface="Times New Roman" panose="02020603050405020304" pitchFamily="18" charset="0"/>
                <a:cs typeface="Times New Roman" panose="02020603050405020304" pitchFamily="18" charset="0"/>
              </a:rPr>
              <a:t> </a:t>
            </a:r>
            <a:endParaRPr lang="en-US" sz="1000" i="1" dirty="0"/>
          </a:p>
        </p:txBody>
      </p:sp>
      <p:sp>
        <p:nvSpPr>
          <p:cNvPr id="6" name="Rounded Rectangular Callout 3">
            <a:extLst>
              <a:ext uri="{FF2B5EF4-FFF2-40B4-BE49-F238E27FC236}">
                <a16:creationId xmlns:a16="http://schemas.microsoft.com/office/drawing/2014/main" id="{324789DF-1C82-4785-8B61-33BD1D4F2912}"/>
              </a:ext>
            </a:extLst>
          </p:cNvPr>
          <p:cNvSpPr/>
          <p:nvPr/>
        </p:nvSpPr>
        <p:spPr>
          <a:xfrm>
            <a:off x="108367" y="1182885"/>
            <a:ext cx="3059866" cy="1793717"/>
          </a:xfrm>
          <a:prstGeom prst="wedgeRoundRectCallout">
            <a:avLst>
              <a:gd name="adj1" fmla="val 40765"/>
              <a:gd name="adj2" fmla="val 61482"/>
              <a:gd name="adj3" fmla="val 16667"/>
            </a:avLst>
          </a:prstGeom>
          <a:solidFill>
            <a:schemeClr val="accent4">
              <a:lumMod val="20000"/>
              <a:lumOff val="80000"/>
            </a:schemeClr>
          </a:solidFill>
          <a:ln>
            <a:solidFill>
              <a:schemeClr val="accent4"/>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“The homeless population. </a:t>
            </a:r>
            <a:r>
              <a:rPr lang="en-US" dirty="0">
                <a:solidFill>
                  <a:schemeClr val="tx1"/>
                </a:solidFill>
                <a:latin typeface="Calibri"/>
              </a:rPr>
              <a:t>Some </a:t>
            </a:r>
            <a:r>
              <a:rPr kumimoji="0" lang="en-US" sz="1800" b="0" i="0" u="none" strike="noStrike" kern="1200" cap="none" spc="0" normalizeH="0" baseline="0" noProof="0" dirty="0">
                <a:ln>
                  <a:noFill/>
                </a:ln>
                <a:solidFill>
                  <a:schemeClr val="tx1"/>
                </a:solidFill>
                <a:effectLst/>
                <a:uLnTx/>
                <a:uFillTx/>
                <a:latin typeface="Calibri"/>
                <a:ea typeface="+mn-ea"/>
                <a:cs typeface="+mn-cs"/>
              </a:rPr>
              <a:t>strip malls have a lot of empty businesses that should be occupied and the homeless hang out there.”</a:t>
            </a:r>
          </a:p>
        </p:txBody>
      </p:sp>
      <p:sp>
        <p:nvSpPr>
          <p:cNvPr id="7" name="Rounded Rectangular Callout 4">
            <a:extLst>
              <a:ext uri="{FF2B5EF4-FFF2-40B4-BE49-F238E27FC236}">
                <a16:creationId xmlns:a16="http://schemas.microsoft.com/office/drawing/2014/main" id="{11C87462-6F3D-41DF-ADA0-E78B5DF73E2C}"/>
              </a:ext>
            </a:extLst>
          </p:cNvPr>
          <p:cNvSpPr/>
          <p:nvPr/>
        </p:nvSpPr>
        <p:spPr>
          <a:xfrm>
            <a:off x="142281" y="3236048"/>
            <a:ext cx="2682262" cy="1656923"/>
          </a:xfrm>
          <a:prstGeom prst="wedgeRoundRectCallout">
            <a:avLst>
              <a:gd name="adj1" fmla="val 40765"/>
              <a:gd name="adj2" fmla="val 61482"/>
              <a:gd name="adj3" fmla="val 16667"/>
            </a:avLst>
          </a:prstGeom>
          <a:solidFill>
            <a:schemeClr val="accent4">
              <a:lumMod val="20000"/>
              <a:lumOff val="80000"/>
            </a:schemeClr>
          </a:solidFill>
          <a:ln>
            <a:solidFill>
              <a:schemeClr val="accent4"/>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“Drivers using excessive speed/reckless driving on major streets such as Holt and San Antonio.”</a:t>
            </a:r>
          </a:p>
        </p:txBody>
      </p:sp>
      <p:sp>
        <p:nvSpPr>
          <p:cNvPr id="9" name="Rounded Rectangular Callout 6">
            <a:extLst>
              <a:ext uri="{FF2B5EF4-FFF2-40B4-BE49-F238E27FC236}">
                <a16:creationId xmlns:a16="http://schemas.microsoft.com/office/drawing/2014/main" id="{CF5A9193-6A54-4E88-970D-03A02B2A0C6D}"/>
              </a:ext>
            </a:extLst>
          </p:cNvPr>
          <p:cNvSpPr/>
          <p:nvPr/>
        </p:nvSpPr>
        <p:spPr>
          <a:xfrm>
            <a:off x="6229685" y="3099254"/>
            <a:ext cx="2809302" cy="1793717"/>
          </a:xfrm>
          <a:prstGeom prst="wedgeRoundRectCallout">
            <a:avLst>
              <a:gd name="adj1" fmla="val 40765"/>
              <a:gd name="adj2" fmla="val 61482"/>
              <a:gd name="adj3" fmla="val 16667"/>
            </a:avLst>
          </a:prstGeom>
          <a:solidFill>
            <a:schemeClr val="accent4">
              <a:lumMod val="20000"/>
              <a:lumOff val="80000"/>
            </a:schemeClr>
          </a:solidFill>
          <a:ln>
            <a:solidFill>
              <a:schemeClr val="accent4"/>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“The neighborhoods are looking run down. The people violate code violations. There are some areas that look really rundown.”</a:t>
            </a:r>
          </a:p>
        </p:txBody>
      </p:sp>
      <p:sp>
        <p:nvSpPr>
          <p:cNvPr id="12" name="Rounded Rectangular Callout 5">
            <a:extLst>
              <a:ext uri="{FF2B5EF4-FFF2-40B4-BE49-F238E27FC236}">
                <a16:creationId xmlns:a16="http://schemas.microsoft.com/office/drawing/2014/main" id="{FC7169B3-0A86-4DE6-94B2-8267E2FFB789}"/>
              </a:ext>
            </a:extLst>
          </p:cNvPr>
          <p:cNvSpPr/>
          <p:nvPr/>
        </p:nvSpPr>
        <p:spPr>
          <a:xfrm>
            <a:off x="362538" y="5150950"/>
            <a:ext cx="2345203" cy="924732"/>
          </a:xfrm>
          <a:prstGeom prst="wedgeRoundRectCallout">
            <a:avLst>
              <a:gd name="adj1" fmla="val 3758"/>
              <a:gd name="adj2" fmla="val 65203"/>
              <a:gd name="adj3" fmla="val 16667"/>
            </a:avLst>
          </a:prstGeom>
          <a:solidFill>
            <a:schemeClr val="accent4">
              <a:lumMod val="20000"/>
              <a:lumOff val="80000"/>
            </a:schemeClr>
          </a:solidFill>
          <a:ln>
            <a:solidFill>
              <a:schemeClr val="accent4"/>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“The smell from all the cow farms.”</a:t>
            </a:r>
          </a:p>
        </p:txBody>
      </p:sp>
      <p:sp>
        <p:nvSpPr>
          <p:cNvPr id="15" name="Rounded Rectangular Callout 5">
            <a:extLst>
              <a:ext uri="{FF2B5EF4-FFF2-40B4-BE49-F238E27FC236}">
                <a16:creationId xmlns:a16="http://schemas.microsoft.com/office/drawing/2014/main" id="{1C2CF47F-16C3-4E00-94DC-53738F76E3E0}"/>
              </a:ext>
            </a:extLst>
          </p:cNvPr>
          <p:cNvSpPr/>
          <p:nvPr/>
        </p:nvSpPr>
        <p:spPr>
          <a:xfrm>
            <a:off x="6084134" y="1182885"/>
            <a:ext cx="2809302" cy="1502117"/>
          </a:xfrm>
          <a:prstGeom prst="wedgeRoundRectCallout">
            <a:avLst>
              <a:gd name="adj1" fmla="val 5308"/>
              <a:gd name="adj2" fmla="val 62392"/>
              <a:gd name="adj3" fmla="val 16667"/>
            </a:avLst>
          </a:prstGeom>
          <a:solidFill>
            <a:schemeClr val="accent4">
              <a:lumMod val="20000"/>
              <a:lumOff val="80000"/>
            </a:schemeClr>
          </a:solidFill>
          <a:ln>
            <a:solidFill>
              <a:schemeClr val="accent4"/>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“Homelessness, the cost of issue, and then maybe sometimes gangs here but then again it's pretty quiet here.”</a:t>
            </a:r>
          </a:p>
        </p:txBody>
      </p:sp>
      <p:sp>
        <p:nvSpPr>
          <p:cNvPr id="16" name="Rounded Rectangular Callout 5">
            <a:extLst>
              <a:ext uri="{FF2B5EF4-FFF2-40B4-BE49-F238E27FC236}">
                <a16:creationId xmlns:a16="http://schemas.microsoft.com/office/drawing/2014/main" id="{5F0D1A11-57DF-4365-97A3-9FA85742D42D}"/>
              </a:ext>
            </a:extLst>
          </p:cNvPr>
          <p:cNvSpPr/>
          <p:nvPr/>
        </p:nvSpPr>
        <p:spPr>
          <a:xfrm>
            <a:off x="3002538" y="4730992"/>
            <a:ext cx="3189879" cy="1571540"/>
          </a:xfrm>
          <a:prstGeom prst="wedgeRoundRectCallout">
            <a:avLst>
              <a:gd name="adj1" fmla="val 5308"/>
              <a:gd name="adj2" fmla="val 62392"/>
              <a:gd name="adj3" fmla="val 16667"/>
            </a:avLst>
          </a:prstGeom>
          <a:solidFill>
            <a:schemeClr val="accent4">
              <a:lumMod val="20000"/>
              <a:lumOff val="80000"/>
            </a:schemeClr>
          </a:solidFill>
          <a:ln>
            <a:solidFill>
              <a:schemeClr val="accent4"/>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“Jobs. They seem to be mostly warehouse jobs. More varieties in work could turn Ontario into a desirable place to settle down.”</a:t>
            </a:r>
          </a:p>
        </p:txBody>
      </p:sp>
      <p:sp>
        <p:nvSpPr>
          <p:cNvPr id="17" name="Rounded Rectangular Callout 5">
            <a:extLst>
              <a:ext uri="{FF2B5EF4-FFF2-40B4-BE49-F238E27FC236}">
                <a16:creationId xmlns:a16="http://schemas.microsoft.com/office/drawing/2014/main" id="{AFED8814-56E9-4C20-A76E-97E64F652186}"/>
              </a:ext>
            </a:extLst>
          </p:cNvPr>
          <p:cNvSpPr/>
          <p:nvPr/>
        </p:nvSpPr>
        <p:spPr>
          <a:xfrm>
            <a:off x="3322319" y="1236692"/>
            <a:ext cx="2590800" cy="762365"/>
          </a:xfrm>
          <a:prstGeom prst="wedgeRoundRectCallout">
            <a:avLst>
              <a:gd name="adj1" fmla="val 37051"/>
              <a:gd name="adj2" fmla="val 72305"/>
              <a:gd name="adj3" fmla="val 16667"/>
            </a:avLst>
          </a:prstGeom>
          <a:solidFill>
            <a:schemeClr val="accent4">
              <a:lumMod val="20000"/>
              <a:lumOff val="80000"/>
            </a:schemeClr>
          </a:solidFill>
          <a:ln>
            <a:solidFill>
              <a:schemeClr val="accent4"/>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“We need more affordable housing.”</a:t>
            </a:r>
          </a:p>
        </p:txBody>
      </p:sp>
      <p:sp>
        <p:nvSpPr>
          <p:cNvPr id="19" name="Rounded Rectangular Callout 5">
            <a:extLst>
              <a:ext uri="{FF2B5EF4-FFF2-40B4-BE49-F238E27FC236}">
                <a16:creationId xmlns:a16="http://schemas.microsoft.com/office/drawing/2014/main" id="{8D280C1E-63C4-4975-A379-745DB3C10064}"/>
              </a:ext>
            </a:extLst>
          </p:cNvPr>
          <p:cNvSpPr/>
          <p:nvPr/>
        </p:nvSpPr>
        <p:spPr>
          <a:xfrm>
            <a:off x="6487213" y="5150950"/>
            <a:ext cx="2294247" cy="1051814"/>
          </a:xfrm>
          <a:prstGeom prst="wedgeRoundRectCallout">
            <a:avLst>
              <a:gd name="adj1" fmla="val 3758"/>
              <a:gd name="adj2" fmla="val 65203"/>
              <a:gd name="adj3" fmla="val 16667"/>
            </a:avLst>
          </a:prstGeom>
          <a:solidFill>
            <a:schemeClr val="accent4">
              <a:lumMod val="20000"/>
              <a:lumOff val="80000"/>
            </a:schemeClr>
          </a:solidFill>
          <a:ln>
            <a:solidFill>
              <a:schemeClr val="accent4"/>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“Air quality, as the area of Ontario Ranch is quite dusty.”</a:t>
            </a:r>
          </a:p>
        </p:txBody>
      </p:sp>
      <p:sp>
        <p:nvSpPr>
          <p:cNvPr id="20" name="Rounded Rectangular Callout 5">
            <a:extLst>
              <a:ext uri="{FF2B5EF4-FFF2-40B4-BE49-F238E27FC236}">
                <a16:creationId xmlns:a16="http://schemas.microsoft.com/office/drawing/2014/main" id="{D917C1BD-764F-46D3-A42D-9284BFB091B1}"/>
              </a:ext>
            </a:extLst>
          </p:cNvPr>
          <p:cNvSpPr/>
          <p:nvPr/>
        </p:nvSpPr>
        <p:spPr>
          <a:xfrm>
            <a:off x="3276600" y="2245655"/>
            <a:ext cx="2590800" cy="1259112"/>
          </a:xfrm>
          <a:prstGeom prst="wedgeRoundRectCallout">
            <a:avLst>
              <a:gd name="adj1" fmla="val 41712"/>
              <a:gd name="adj2" fmla="val 64084"/>
              <a:gd name="adj3" fmla="val 16667"/>
            </a:avLst>
          </a:prstGeom>
          <a:solidFill>
            <a:schemeClr val="accent4">
              <a:lumMod val="20000"/>
              <a:lumOff val="80000"/>
            </a:schemeClr>
          </a:solidFill>
          <a:ln>
            <a:solidFill>
              <a:schemeClr val="accent4"/>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“There's too much construction happening at the same time causing a lot of traffic.”</a:t>
            </a:r>
          </a:p>
        </p:txBody>
      </p:sp>
      <p:sp>
        <p:nvSpPr>
          <p:cNvPr id="21" name="Rounded Rectangular Callout 5">
            <a:extLst>
              <a:ext uri="{FF2B5EF4-FFF2-40B4-BE49-F238E27FC236}">
                <a16:creationId xmlns:a16="http://schemas.microsoft.com/office/drawing/2014/main" id="{6C683FA7-2900-4AC6-8D4A-96C2B7FF6642}"/>
              </a:ext>
            </a:extLst>
          </p:cNvPr>
          <p:cNvSpPr/>
          <p:nvPr/>
        </p:nvSpPr>
        <p:spPr>
          <a:xfrm>
            <a:off x="3322319" y="3794158"/>
            <a:ext cx="2707589" cy="719615"/>
          </a:xfrm>
          <a:prstGeom prst="wedgeRoundRectCallout">
            <a:avLst>
              <a:gd name="adj1" fmla="val 3758"/>
              <a:gd name="adj2" fmla="val 65203"/>
              <a:gd name="adj3" fmla="val 16667"/>
            </a:avLst>
          </a:prstGeom>
          <a:solidFill>
            <a:schemeClr val="accent4">
              <a:lumMod val="20000"/>
              <a:lumOff val="80000"/>
            </a:schemeClr>
          </a:solidFill>
          <a:ln>
            <a:solidFill>
              <a:schemeClr val="accent4"/>
            </a:solidFill>
          </a:ln>
          <a:effectLst/>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Calibri"/>
                <a:ea typeface="+mn-ea"/>
                <a:cs typeface="+mn-cs"/>
              </a:rPr>
              <a:t>“Crime and fireworks!”</a:t>
            </a:r>
          </a:p>
        </p:txBody>
      </p:sp>
    </p:spTree>
    <p:extLst>
      <p:ext uri="{BB962C8B-B14F-4D97-AF65-F5344CB8AC3E}">
        <p14:creationId xmlns:p14="http://schemas.microsoft.com/office/powerpoint/2010/main" val="2537694864"/>
      </p:ext>
    </p:extLst>
  </p:cSld>
  <p:clrMapOvr>
    <a:masterClrMapping/>
  </p:clrMapOvr>
</p:sld>
</file>

<file path=ppt/theme/theme1.xml><?xml version="1.0" encoding="utf-8"?>
<a:theme xmlns:a="http://schemas.openxmlformats.org/drawingml/2006/main" name="FM3 MASTER TEMP- (Default-ORANGE)">
  <a:themeElements>
    <a:clrScheme name="FM3 BLUE &amp; ORANGE- (FINAL)">
      <a:dk1>
        <a:srgbClr val="000000"/>
      </a:dk1>
      <a:lt1>
        <a:srgbClr val="FFFFFF"/>
      </a:lt1>
      <a:dk2>
        <a:srgbClr val="10203A"/>
      </a:dk2>
      <a:lt2>
        <a:srgbClr val="91CCF4"/>
      </a:lt2>
      <a:accent1>
        <a:srgbClr val="1B3660"/>
      </a:accent1>
      <a:accent2>
        <a:srgbClr val="1587D4"/>
      </a:accent2>
      <a:accent3>
        <a:srgbClr val="FFFFFF"/>
      </a:accent3>
      <a:accent4>
        <a:srgbClr val="F97103"/>
      </a:accent4>
      <a:accent5>
        <a:srgbClr val="FDA155"/>
      </a:accent5>
      <a:accent6>
        <a:srgbClr val="A9ABB8"/>
      </a:accent6>
      <a:hlink>
        <a:srgbClr val="5F0224"/>
      </a:hlink>
      <a:folHlink>
        <a:srgbClr val="FCA2C2"/>
      </a:folHlink>
    </a:clrScheme>
    <a:fontScheme name="Custom 3">
      <a:majorFont>
        <a:latin typeface="Tahoma"/>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ctr">
          <a:defRPr sz="1700" dirty="0"/>
        </a:defPPr>
      </a:lstStyle>
    </a:txDef>
  </a:objectDefaults>
  <a:extraClrSchemeLst/>
  <a:extLst>
    <a:ext uri="{05A4C25C-085E-4340-85A3-A5531E510DB2}">
      <thm15:themeFamily xmlns:thm15="http://schemas.microsoft.com/office/thememl/2012/main" name="FM3 MASTER TEMP- (Default-ORANGE)" id="{A8B36882-9578-47D7-8491-14F6CB1815A7}" vid="{F2E5D0F8-46BA-45C1-93BB-CC3CBFCD5E73}"/>
    </a:ext>
  </a:extLst>
</a:theme>
</file>

<file path=docProps/app.xml><?xml version="1.0" encoding="utf-8"?>
<Properties xmlns="http://schemas.openxmlformats.org/officeDocument/2006/extended-properties" xmlns:vt="http://schemas.openxmlformats.org/officeDocument/2006/docPropsVTypes">
  <Template>FM3 MASTER TEMP- (Default-ORANGE)</Template>
  <TotalTime>1882</TotalTime>
  <Words>2827</Words>
  <Application>Microsoft Macintosh PowerPoint</Application>
  <PresentationFormat>Letter Paper (8.5x11 in)</PresentationFormat>
  <Paragraphs>254</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Courier New</vt:lpstr>
      <vt:lpstr>Tahoma</vt:lpstr>
      <vt:lpstr>Wingdings</vt:lpstr>
      <vt:lpstr>FM3 MASTER TEMP- (Default-ORANGE)</vt:lpstr>
      <vt:lpstr>PowerPoint Presentation</vt:lpstr>
      <vt:lpstr>Survey Specifics and Methodology</vt:lpstr>
      <vt:lpstr>Life in City of Ontario</vt:lpstr>
      <vt:lpstr>Over three-fourths rate the City of Ontario as an excellent or good place to live.</vt:lpstr>
      <vt:lpstr>Two-thirds believe the City  is headed in the right direction.</vt:lpstr>
      <vt:lpstr>Some of the things residents like best about living in Ontario is its small-town feel and the community.</vt:lpstr>
      <vt:lpstr>Some of the things residents said they liked about living in Ontario:</vt:lpstr>
      <vt:lpstr>Homelessness and crime are some of the  most serious issues perceived in Ontario.</vt:lpstr>
      <vt:lpstr>Some of the most serious issues residents mentioned:</vt:lpstr>
      <vt:lpstr>Similarly, some of issues residents are most concerned about include the number of homeless individuals, crime in general, and the  loss of local businesses. </vt:lpstr>
      <vt:lpstr>Continued</vt:lpstr>
      <vt:lpstr>Continued</vt:lpstr>
      <vt:lpstr>Perceptions of  Ontario City Government</vt:lpstr>
      <vt:lpstr>Over half say that the City is doing an excellent or good job at providing services to its residents.</vt:lpstr>
      <vt:lpstr>Residents are very satisfied with the City’s fire protection and paramedic services, 911 emergency response, and library services.</vt:lpstr>
      <vt:lpstr>Continued</vt:lpstr>
      <vt:lpstr>Continued</vt:lpstr>
      <vt:lpstr>Most find introducing and/or expanding both senior and youth programs and services in Ontario to be very or somewhat important.</vt:lpstr>
      <vt:lpstr>Perceptions of Safety in the City of Ontario</vt:lpstr>
      <vt:lpstr>Most residents feel safe walking in their neighborhood at night but are split about how safe they feel in the park closest to them.</vt:lpstr>
      <vt:lpstr>Although a third feel that crime in their neighborhood has increased in the last five years, a plurality feels it has stayed the same.</vt:lpstr>
      <vt:lpstr>City Communications</vt:lpstr>
      <vt:lpstr>Over two-thirds say they are satisfied with the City’s efforts to communicate with its residents.</vt:lpstr>
      <vt:lpstr>At least half of all residents say they frequently or occasionally use Ontario Living Magazine and the City’s website to obtain City-related information.</vt:lpstr>
      <vt:lpstr>Continued</vt:lpstr>
      <vt:lpstr>Demographics of Respondents</vt:lpstr>
      <vt:lpstr>Over two-thirds have lived in the  City of Ontario more than 11 years.</vt:lpstr>
      <vt:lpstr>Nearly two-thirds reported they have received the vaccine, and two-in-ten  say they plan on getting it.</vt:lpstr>
      <vt:lpstr>About one-third reported that their commute home from their work takes over 30 minutes.</vt:lpstr>
      <vt:lpstr>Residents who say they have lived in Ontario under 10 years are the most likely to have longer commute times.</vt:lpstr>
      <vt:lpstr>Conclusions</vt:lpstr>
      <vt:lpstr>Conclusions</vt:lpstr>
      <vt:lpstr>Conclusions: City Services</vt:lpstr>
      <vt:lpstr>Conclusions: Public Safety Issues</vt:lpstr>
      <vt:lpstr>Conclusions:  Communications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Liz Mares-Kim</dc:creator>
  <cp:lastModifiedBy>Nicole Cuadras</cp:lastModifiedBy>
  <cp:revision>360</cp:revision>
  <dcterms:created xsi:type="dcterms:W3CDTF">2021-05-28T15:39:30Z</dcterms:created>
  <dcterms:modified xsi:type="dcterms:W3CDTF">2021-08-12T17:02:45Z</dcterms:modified>
</cp:coreProperties>
</file>